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Garamond"/>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aramond-boldItalic.fntdata"/><Relationship Id="rId20" Type="http://schemas.openxmlformats.org/officeDocument/2006/relationships/slide" Target="slides/slide14.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6.xml"/><Relationship Id="rId44" Type="http://schemas.openxmlformats.org/officeDocument/2006/relationships/font" Target="fonts/Lato-boldItalic.fntdata"/><Relationship Id="rId21" Type="http://schemas.openxmlformats.org/officeDocument/2006/relationships/slide" Target="slides/slide15.xml"/><Relationship Id="rId43" Type="http://schemas.openxmlformats.org/officeDocument/2006/relationships/font" Target="fonts/Lat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Garamond-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Garamond-italic.fntdata"/><Relationship Id="rId16" Type="http://schemas.openxmlformats.org/officeDocument/2006/relationships/slide" Target="slides/slide10.xml"/><Relationship Id="rId38" Type="http://schemas.openxmlformats.org/officeDocument/2006/relationships/font" Target="fonts/Garamo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519e93a1ae_2_1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5" name="Google Shape;65;g519e93a1ae_2_1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482600" rtl="0" algn="l">
              <a:spcBef>
                <a:spcPts val="0"/>
              </a:spcBef>
              <a:spcAft>
                <a:spcPts val="0"/>
              </a:spcAft>
              <a:buNone/>
            </a:pPr>
            <a:r>
              <a:t/>
            </a:r>
            <a:endParaRPr b="1" sz="800">
              <a:solidFill>
                <a:srgbClr val="023747"/>
              </a:solidFill>
              <a:latin typeface="Garamond"/>
              <a:ea typeface="Garamond"/>
              <a:cs typeface="Garamond"/>
              <a:sym typeface="Garamond"/>
            </a:endParaRPr>
          </a:p>
          <a:p>
            <a:pPr indent="-209550" lvl="1" marL="482600" rtl="0" algn="l">
              <a:spcBef>
                <a:spcPts val="400"/>
              </a:spcBef>
              <a:spcAft>
                <a:spcPts val="0"/>
              </a:spcAft>
              <a:buClr>
                <a:srgbClr val="023747"/>
              </a:buClr>
              <a:buSzPts val="1100"/>
              <a:buFont typeface="Noto Sans Symbols"/>
              <a:buChar char="🞑"/>
            </a:pPr>
            <a:r>
              <a:rPr b="1" lang="en" sz="1500">
                <a:solidFill>
                  <a:srgbClr val="023747"/>
                </a:solidFill>
                <a:latin typeface="Garamond"/>
                <a:ea typeface="Garamond"/>
                <a:cs typeface="Garamond"/>
                <a:sym typeface="Garamond"/>
              </a:rPr>
              <a:t>1. Introduction, History of Data Science &amp; Why Python for Data Science?/Motivation </a:t>
            </a:r>
            <a:r>
              <a:rPr lang="en" sz="1500">
                <a:solidFill>
                  <a:srgbClr val="023747"/>
                </a:solidFill>
                <a:latin typeface="Garamond"/>
                <a:ea typeface="Garamond"/>
                <a:cs typeface="Garamond"/>
                <a:sym typeface="Garamond"/>
              </a:rPr>
              <a:t>(5-8 min.)</a:t>
            </a:r>
            <a:endParaRPr>
              <a:solidFill>
                <a:schemeClr val="dk1"/>
              </a:solidFill>
            </a:endParaRPr>
          </a:p>
          <a:p>
            <a:pPr indent="-203200" lvl="0" marL="482600" rtl="0" algn="l">
              <a:spcBef>
                <a:spcPts val="400"/>
              </a:spcBef>
              <a:spcAft>
                <a:spcPts val="0"/>
              </a:spcAft>
              <a:buNone/>
            </a:pPr>
            <a:r>
              <a:rPr b="1" lang="en" sz="1500">
                <a:solidFill>
                  <a:srgbClr val="023747"/>
                </a:solidFill>
                <a:latin typeface="Garamond"/>
                <a:ea typeface="Garamond"/>
                <a:cs typeface="Garamond"/>
                <a:sym typeface="Garamond"/>
              </a:rPr>
              <a:t>- Humble Beginnings of Data Science</a:t>
            </a:r>
            <a:endParaRPr>
              <a:solidFill>
                <a:schemeClr val="dk1"/>
              </a:solidFill>
            </a:endParaRPr>
          </a:p>
          <a:p>
            <a:pPr indent="-203200" lvl="0" marL="482600" rtl="0" algn="l">
              <a:spcBef>
                <a:spcPts val="400"/>
              </a:spcBef>
              <a:spcAft>
                <a:spcPts val="0"/>
              </a:spcAft>
              <a:buNone/>
            </a:pPr>
            <a:r>
              <a:rPr b="1" lang="en" sz="1500">
                <a:solidFill>
                  <a:srgbClr val="023747"/>
                </a:solidFill>
                <a:latin typeface="Garamond"/>
                <a:ea typeface="Garamond"/>
                <a:cs typeface="Garamond"/>
                <a:sym typeface="Garamond"/>
              </a:rPr>
              <a:t>- What is Data Science &amp; Data Science Workflow</a:t>
            </a:r>
            <a:endParaRPr>
              <a:solidFill>
                <a:schemeClr val="dk1"/>
              </a:solidFill>
            </a:endParaRPr>
          </a:p>
          <a:p>
            <a:pPr indent="-203200" lvl="0" marL="482600" rtl="0" algn="l">
              <a:spcBef>
                <a:spcPts val="400"/>
              </a:spcBef>
              <a:spcAft>
                <a:spcPts val="0"/>
              </a:spcAft>
              <a:buNone/>
            </a:pPr>
            <a:r>
              <a:rPr b="1" lang="en" sz="1500">
                <a:solidFill>
                  <a:srgbClr val="023747"/>
                </a:solidFill>
                <a:latin typeface="Garamond"/>
                <a:ea typeface="Garamond"/>
                <a:cs typeface="Garamond"/>
                <a:sym typeface="Garamond"/>
              </a:rPr>
              <a:t>- History of Python &amp; Future of Data Science</a:t>
            </a:r>
            <a:endParaRPr>
              <a:solidFill>
                <a:schemeClr val="dk1"/>
              </a:solidFill>
            </a:endParaRPr>
          </a:p>
          <a:p>
            <a:pPr indent="-209550" lvl="1" marL="482600" rtl="0" algn="l">
              <a:spcBef>
                <a:spcPts val="400"/>
              </a:spcBef>
              <a:spcAft>
                <a:spcPts val="0"/>
              </a:spcAft>
              <a:buClr>
                <a:srgbClr val="023747"/>
              </a:buClr>
              <a:buSzPts val="1100"/>
              <a:buFont typeface="Noto Sans Symbols"/>
              <a:buChar char="🞑"/>
            </a:pPr>
            <a:r>
              <a:rPr b="1" lang="en" sz="1500">
                <a:solidFill>
                  <a:srgbClr val="023747"/>
                </a:solidFill>
                <a:latin typeface="Garamond"/>
                <a:ea typeface="Garamond"/>
                <a:cs typeface="Garamond"/>
                <a:sym typeface="Garamond"/>
              </a:rPr>
              <a:t>2. Main (tools), Where to start &amp; How to do it? </a:t>
            </a:r>
            <a:r>
              <a:rPr lang="en" sz="1500">
                <a:solidFill>
                  <a:srgbClr val="023747"/>
                </a:solidFill>
                <a:latin typeface="Garamond"/>
                <a:ea typeface="Garamond"/>
                <a:cs typeface="Garamond"/>
                <a:sym typeface="Garamond"/>
              </a:rPr>
              <a:t>(10-12 min.)</a:t>
            </a:r>
            <a:endParaRPr>
              <a:solidFill>
                <a:schemeClr val="dk1"/>
              </a:solidFill>
            </a:endParaRPr>
          </a:p>
          <a:p>
            <a:pPr indent="-203200" lvl="0" marL="482600" rtl="0" algn="l">
              <a:spcBef>
                <a:spcPts val="400"/>
              </a:spcBef>
              <a:spcAft>
                <a:spcPts val="0"/>
              </a:spcAft>
              <a:buNone/>
            </a:pPr>
            <a:r>
              <a:rPr b="1" lang="en" sz="1500">
                <a:solidFill>
                  <a:srgbClr val="023747"/>
                </a:solidFill>
                <a:latin typeface="Garamond"/>
                <a:ea typeface="Garamond"/>
                <a:cs typeface="Garamond"/>
                <a:sym typeface="Garamond"/>
              </a:rPr>
              <a:t>- Python &amp; Data Science (IDE-s and tools) </a:t>
            </a:r>
            <a:endParaRPr>
              <a:solidFill>
                <a:schemeClr val="dk1"/>
              </a:solidFill>
            </a:endParaRPr>
          </a:p>
          <a:p>
            <a:pPr indent="-203200" lvl="0" marL="482600" rtl="0" algn="l">
              <a:spcBef>
                <a:spcPts val="400"/>
              </a:spcBef>
              <a:spcAft>
                <a:spcPts val="0"/>
              </a:spcAft>
              <a:buNone/>
            </a:pPr>
            <a:r>
              <a:rPr b="1" lang="en" sz="1500">
                <a:solidFill>
                  <a:srgbClr val="023747"/>
                </a:solidFill>
                <a:latin typeface="Garamond"/>
                <a:ea typeface="Garamond"/>
                <a:cs typeface="Garamond"/>
                <a:sym typeface="Garamond"/>
              </a:rPr>
              <a:t>- Why should people care? (PyData Worldwide &amp; PyData movement/educational programme)</a:t>
            </a:r>
            <a:endParaRPr>
              <a:solidFill>
                <a:schemeClr val="dk1"/>
              </a:solidFill>
            </a:endParaRPr>
          </a:p>
          <a:p>
            <a:pPr indent="-209550" lvl="1" marL="482600" rtl="0" algn="l">
              <a:spcBef>
                <a:spcPts val="400"/>
              </a:spcBef>
              <a:spcAft>
                <a:spcPts val="0"/>
              </a:spcAft>
              <a:buClr>
                <a:srgbClr val="023747"/>
              </a:buClr>
              <a:buSzPts val="1100"/>
              <a:buFont typeface="Noto Sans Symbols"/>
              <a:buChar char="🞑"/>
            </a:pPr>
            <a:r>
              <a:rPr b="1" lang="en" sz="1500">
                <a:solidFill>
                  <a:srgbClr val="023747"/>
                </a:solidFill>
                <a:latin typeface="Garamond"/>
                <a:ea typeface="Garamond"/>
                <a:cs typeface="Garamond"/>
                <a:sym typeface="Garamond"/>
              </a:rPr>
              <a:t>3. PyData Bratislava (where we were/are &amp; our activities), Partners, Meetups &amp; Conferences </a:t>
            </a:r>
            <a:r>
              <a:rPr lang="en" sz="1500">
                <a:solidFill>
                  <a:srgbClr val="023747"/>
                </a:solidFill>
                <a:latin typeface="Garamond"/>
                <a:ea typeface="Garamond"/>
                <a:cs typeface="Garamond"/>
                <a:sym typeface="Garamond"/>
              </a:rPr>
              <a:t>(2-5 min.)</a:t>
            </a:r>
            <a:endParaRPr>
              <a:solidFill>
                <a:schemeClr val="dk1"/>
              </a:solidFill>
            </a:endParaRPr>
          </a:p>
          <a:p>
            <a:pPr indent="-209550" lvl="1" marL="482600" rtl="0" algn="l">
              <a:spcBef>
                <a:spcPts val="400"/>
              </a:spcBef>
              <a:spcAft>
                <a:spcPts val="0"/>
              </a:spcAft>
              <a:buClr>
                <a:srgbClr val="023747"/>
              </a:buClr>
              <a:buSzPts val="1100"/>
              <a:buFont typeface="Noto Sans Symbols"/>
              <a:buChar char="🞑"/>
            </a:pPr>
            <a:r>
              <a:rPr b="1" lang="en" sz="1500">
                <a:solidFill>
                  <a:srgbClr val="023747"/>
                </a:solidFill>
                <a:latin typeface="Garamond"/>
                <a:ea typeface="Garamond"/>
                <a:cs typeface="Garamond"/>
                <a:sym typeface="Garamond"/>
              </a:rPr>
              <a:t>4. Conclusion (the end of talk +vision), Potential &amp; Results </a:t>
            </a:r>
            <a:r>
              <a:rPr lang="en" sz="1500">
                <a:solidFill>
                  <a:srgbClr val="023747"/>
                </a:solidFill>
                <a:latin typeface="Garamond"/>
                <a:ea typeface="Garamond"/>
                <a:cs typeface="Garamond"/>
                <a:sym typeface="Garamond"/>
              </a:rPr>
              <a:t>(2-5 min.)</a:t>
            </a:r>
            <a:endParaRPr>
              <a:solidFill>
                <a:schemeClr val="dk1"/>
              </a:solidFill>
            </a:endParaRPr>
          </a:p>
          <a:p>
            <a:pPr indent="-203200" lvl="0" marL="482600" rtl="0" algn="l">
              <a:spcBef>
                <a:spcPts val="400"/>
              </a:spcBef>
              <a:spcAft>
                <a:spcPts val="0"/>
              </a:spcAft>
              <a:buNone/>
            </a:pPr>
            <a:r>
              <a:rPr b="1" lang="en" sz="1500">
                <a:solidFill>
                  <a:srgbClr val="023747"/>
                </a:solidFill>
                <a:latin typeface="Garamond"/>
                <a:ea typeface="Garamond"/>
                <a:cs typeface="Garamond"/>
                <a:sym typeface="Garamond"/>
              </a:rPr>
              <a:t>- Future of Data Science (in/outside Python)</a:t>
            </a:r>
            <a:endParaRPr>
              <a:solidFill>
                <a:schemeClr val="dk1"/>
              </a:solidFill>
            </a:endParaRPr>
          </a:p>
          <a:p>
            <a:pPr indent="-203200" lvl="0" marL="482600" rtl="0" algn="l">
              <a:spcBef>
                <a:spcPts val="400"/>
              </a:spcBef>
              <a:spcAft>
                <a:spcPts val="0"/>
              </a:spcAft>
              <a:buNone/>
            </a:pPr>
            <a:r>
              <a:rPr b="1" lang="en" sz="1500">
                <a:solidFill>
                  <a:srgbClr val="023747"/>
                </a:solidFill>
                <a:latin typeface="Garamond"/>
                <a:ea typeface="Garamond"/>
                <a:cs typeface="Garamond"/>
                <a:sym typeface="Garamond"/>
              </a:rPr>
              <a:t>- Data-Driven Approach. Everywhere. Now. (Citizen Data Science)</a:t>
            </a:r>
            <a:endParaRPr sz="1300">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519e93a1ae_2_65: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9" name="Google Shape;159;g519e93a1ae_2_65: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Clr>
                <a:schemeClr val="dk1"/>
              </a:buClr>
              <a:buSzPts val="1700"/>
              <a:buFont typeface="Calibri"/>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0" rtl="0" algn="l">
              <a:spcBef>
                <a:spcPts val="0"/>
              </a:spcBef>
              <a:spcAft>
                <a:spcPts val="0"/>
              </a:spcAft>
              <a:buClr>
                <a:schemeClr val="dk1"/>
              </a:buClr>
              <a:buSzPts val="1200"/>
              <a:buFont typeface="Garamond"/>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Clr>
                <a:schemeClr val="dk1"/>
              </a:buClr>
              <a:buFont typeface="Arial"/>
              <a:buNone/>
            </a:pPr>
            <a:r>
              <a:t/>
            </a:r>
            <a:endParaRPr b="1" sz="1200">
              <a:solidFill>
                <a:schemeClr val="dk1"/>
              </a:solidFill>
              <a:latin typeface="Garamond"/>
              <a:ea typeface="Garamond"/>
              <a:cs typeface="Garamond"/>
              <a:sym typeface="Garamond"/>
            </a:endParaRPr>
          </a:p>
          <a:p>
            <a:pPr indent="-215900" lvl="0" marL="215900" rtl="0" algn="l">
              <a:lnSpc>
                <a:spcPct val="100000"/>
              </a:lnSpc>
              <a:spcBef>
                <a:spcPts val="0"/>
              </a:spcBef>
              <a:spcAft>
                <a:spcPts val="0"/>
              </a:spcAft>
              <a:buSzPts val="1700"/>
              <a:buFont typeface="Calibri"/>
              <a:buNone/>
            </a:pPr>
            <a:r>
              <a:t/>
            </a:r>
            <a:endParaRPr sz="130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519e93a1ae_2_98: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7" name="Google Shape;167;g519e93a1ae_2_98: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Clr>
                <a:schemeClr val="dk1"/>
              </a:buClr>
              <a:buSzPts val="1700"/>
              <a:buFont typeface="Calibri"/>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0" rtl="0" algn="l">
              <a:spcBef>
                <a:spcPts val="0"/>
              </a:spcBef>
              <a:spcAft>
                <a:spcPts val="0"/>
              </a:spcAft>
              <a:buClr>
                <a:schemeClr val="dk1"/>
              </a:buClr>
              <a:buSzPts val="1200"/>
              <a:buFont typeface="Garamond"/>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Clr>
                <a:schemeClr val="dk1"/>
              </a:buClr>
              <a:buFont typeface="Arial"/>
              <a:buNone/>
            </a:pPr>
            <a:r>
              <a:t/>
            </a:r>
            <a:endParaRPr b="1" sz="1200">
              <a:solidFill>
                <a:schemeClr val="dk1"/>
              </a:solidFill>
              <a:latin typeface="Garamond"/>
              <a:ea typeface="Garamond"/>
              <a:cs typeface="Garamond"/>
              <a:sym typeface="Garamond"/>
            </a:endParaRPr>
          </a:p>
          <a:p>
            <a:pPr indent="-215900" lvl="1" marL="647700" rtl="0" algn="l">
              <a:lnSpc>
                <a:spcPct val="100000"/>
              </a:lnSpc>
              <a:spcBef>
                <a:spcPts val="400"/>
              </a:spcBef>
              <a:spcAft>
                <a:spcPts val="0"/>
              </a:spcAft>
              <a:buClr>
                <a:srgbClr val="000000"/>
              </a:buClr>
              <a:buSzPts val="1200"/>
              <a:buFont typeface="Garamond"/>
              <a:buNone/>
            </a:pPr>
            <a:r>
              <a:t/>
            </a:r>
            <a:endParaRPr sz="13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e512691c4_1_93:notes"/>
          <p:cNvSpPr/>
          <p:nvPr>
            <p:ph idx="2" type="sldImg"/>
          </p:nvPr>
        </p:nvSpPr>
        <p:spPr>
          <a:xfrm>
            <a:off x="134951" y="686475"/>
            <a:ext cx="65880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5" name="Google Shape;185;gbe512691c4_1_93:notes"/>
          <p:cNvSpPr txBox="1"/>
          <p:nvPr>
            <p:ph idx="1" type="body"/>
          </p:nvPr>
        </p:nvSpPr>
        <p:spPr>
          <a:xfrm>
            <a:off x="685493" y="4342944"/>
            <a:ext cx="5487000" cy="4114500"/>
          </a:xfrm>
          <a:prstGeom prst="rect">
            <a:avLst/>
          </a:prstGeom>
          <a:noFill/>
          <a:ln>
            <a:noFill/>
          </a:ln>
        </p:spPr>
        <p:txBody>
          <a:bodyPr anchorCtr="0" anchor="ctr" bIns="46775" lIns="93250" spcFirstLastPara="1" rIns="93250" wrap="square" tIns="467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SLIDES_API96037727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SLIDES_API96037727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19e93a1ae_2_114: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0" name="Google Shape;210;g519e93a1ae_2_114: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a:p>
            <a:pPr indent="-215900" lvl="1" marL="6477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Data Collection – Feather (binary file format/non-csv/Apache Arrow/Wes McKinney), Ibis (remote/Hadoop +SQL &amp; bridge it with pandas), ParaText (parallel reading of csv/C++)</a:t>
            </a:r>
            <a:endParaRPr sz="1300"/>
          </a:p>
          <a:p>
            <a:pPr indent="-215900" lvl="1" marL="6477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Data Visualization – Seaborn (matplotlib based/static), Bokeh (interactive/d3.js like), Plotly (declarative dataviz), Altair (static/js), Geoplotlib (maps)</a:t>
            </a:r>
            <a:endParaRPr sz="1300"/>
          </a:p>
          <a:p>
            <a:pPr indent="-215900" lvl="1" marL="6477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Data Cleaning &amp; Transform - datacleaner (automate cleanining your data in Pandas), Blaze (NumPy/pandas-like), xarray (pandas-like), Dask (parallel computing)</a:t>
            </a:r>
            <a:endParaRPr sz="1300"/>
          </a:p>
          <a:p>
            <a:pPr indent="-215900" lvl="1" marL="6477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Data Modeling – StatsModels +Patsy (describe statistical models), PyStan (Bayes/C++), PyMC3 (Bayes/statistical modeling), Keras (TensorFlow/DL) </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e512691c4_1_45:notes"/>
          <p:cNvSpPr/>
          <p:nvPr>
            <p:ph idx="2" type="sldImg"/>
          </p:nvPr>
        </p:nvSpPr>
        <p:spPr>
          <a:xfrm>
            <a:off x="134951" y="686475"/>
            <a:ext cx="65880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3" name="Google Shape;223;gbe512691c4_1_45:notes"/>
          <p:cNvSpPr txBox="1"/>
          <p:nvPr>
            <p:ph idx="1" type="body"/>
          </p:nvPr>
        </p:nvSpPr>
        <p:spPr>
          <a:xfrm>
            <a:off x="685493" y="4342944"/>
            <a:ext cx="5487000" cy="4114500"/>
          </a:xfrm>
          <a:prstGeom prst="rect">
            <a:avLst/>
          </a:prstGeom>
          <a:noFill/>
          <a:ln>
            <a:noFill/>
          </a:ln>
        </p:spPr>
        <p:txBody>
          <a:bodyPr anchorCtr="0" anchor="ctr" bIns="46775" lIns="93250" spcFirstLastPara="1" rIns="93250" wrap="square" tIns="467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e512691c4_1_53:notes"/>
          <p:cNvSpPr/>
          <p:nvPr>
            <p:ph idx="2" type="sldImg"/>
          </p:nvPr>
        </p:nvSpPr>
        <p:spPr>
          <a:xfrm>
            <a:off x="134951" y="686475"/>
            <a:ext cx="65880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2" name="Google Shape;232;gbe512691c4_1_53:notes"/>
          <p:cNvSpPr txBox="1"/>
          <p:nvPr>
            <p:ph idx="1" type="body"/>
          </p:nvPr>
        </p:nvSpPr>
        <p:spPr>
          <a:xfrm>
            <a:off x="685493" y="4342944"/>
            <a:ext cx="5487000" cy="4114500"/>
          </a:xfrm>
          <a:prstGeom prst="rect">
            <a:avLst/>
          </a:prstGeom>
          <a:noFill/>
          <a:ln>
            <a:noFill/>
          </a:ln>
        </p:spPr>
        <p:txBody>
          <a:bodyPr anchorCtr="0" anchor="ctr" bIns="46775" lIns="93250" spcFirstLastPara="1" rIns="93250" wrap="square" tIns="467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SLIDES_API154107767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SLIDES_API154107767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e512691c4_1_61:notes"/>
          <p:cNvSpPr/>
          <p:nvPr>
            <p:ph idx="2" type="sldImg"/>
          </p:nvPr>
        </p:nvSpPr>
        <p:spPr>
          <a:xfrm>
            <a:off x="134951" y="686475"/>
            <a:ext cx="65880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9" name="Google Shape;249;gbe512691c4_1_61:notes"/>
          <p:cNvSpPr txBox="1"/>
          <p:nvPr>
            <p:ph idx="1" type="body"/>
          </p:nvPr>
        </p:nvSpPr>
        <p:spPr>
          <a:xfrm>
            <a:off x="685493" y="4342944"/>
            <a:ext cx="5487000" cy="4114500"/>
          </a:xfrm>
          <a:prstGeom prst="rect">
            <a:avLst/>
          </a:prstGeom>
          <a:noFill/>
          <a:ln>
            <a:noFill/>
          </a:ln>
        </p:spPr>
        <p:txBody>
          <a:bodyPr anchorCtr="0" anchor="ctr" bIns="46775" lIns="93250" spcFirstLastPara="1" rIns="93250" wrap="square" tIns="467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be512691c4_1_69:notes"/>
          <p:cNvSpPr/>
          <p:nvPr>
            <p:ph idx="2" type="sldImg"/>
          </p:nvPr>
        </p:nvSpPr>
        <p:spPr>
          <a:xfrm>
            <a:off x="134951" y="686475"/>
            <a:ext cx="65880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8" name="Google Shape;258;gbe512691c4_1_69:notes"/>
          <p:cNvSpPr txBox="1"/>
          <p:nvPr>
            <p:ph idx="1" type="body"/>
          </p:nvPr>
        </p:nvSpPr>
        <p:spPr>
          <a:xfrm>
            <a:off x="685493" y="4342944"/>
            <a:ext cx="5487000" cy="4114500"/>
          </a:xfrm>
          <a:prstGeom prst="rect">
            <a:avLst/>
          </a:prstGeom>
          <a:noFill/>
          <a:ln>
            <a:noFill/>
          </a:ln>
        </p:spPr>
        <p:txBody>
          <a:bodyPr anchorCtr="0" anchor="ctr" bIns="46775" lIns="93250" spcFirstLastPara="1" rIns="93250" wrap="square" tIns="467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519e93a1ae_2_2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5" name="Google Shape;75;g519e93a1ae_2_2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1" marL="482600" rtl="0" algn="l">
              <a:spcBef>
                <a:spcPts val="0"/>
              </a:spcBef>
              <a:spcAft>
                <a:spcPts val="0"/>
              </a:spcAft>
              <a:buClr>
                <a:schemeClr val="dk1"/>
              </a:buClr>
              <a:buSzPts val="800"/>
              <a:buFont typeface="Twentieth Century"/>
              <a:buNone/>
            </a:pPr>
            <a:r>
              <a:t/>
            </a:r>
            <a:endParaRPr b="1" sz="800">
              <a:solidFill>
                <a:srgbClr val="023747"/>
              </a:solidFill>
              <a:latin typeface="Garamond"/>
              <a:ea typeface="Garamond"/>
              <a:cs typeface="Garamond"/>
              <a:sym typeface="Garamond"/>
            </a:endParaRPr>
          </a:p>
          <a:p>
            <a:pPr indent="-209550" lvl="1" marL="482600" rtl="0" algn="l">
              <a:spcBef>
                <a:spcPts val="400"/>
              </a:spcBef>
              <a:spcAft>
                <a:spcPts val="0"/>
              </a:spcAft>
              <a:buClr>
                <a:srgbClr val="023747"/>
              </a:buClr>
              <a:buSzPts val="1100"/>
              <a:buFont typeface="Noto Sans Symbols"/>
              <a:buChar char="🞑"/>
            </a:pPr>
            <a:r>
              <a:rPr b="1" lang="en" sz="1500">
                <a:solidFill>
                  <a:srgbClr val="023747"/>
                </a:solidFill>
                <a:latin typeface="Garamond"/>
                <a:ea typeface="Garamond"/>
                <a:cs typeface="Garamond"/>
                <a:sym typeface="Garamond"/>
              </a:rPr>
              <a:t>1. Introduction, History of Data Science &amp; Why Python for Data Science?/Motivation </a:t>
            </a:r>
            <a:r>
              <a:rPr lang="en" sz="1500">
                <a:solidFill>
                  <a:srgbClr val="023747"/>
                </a:solidFill>
                <a:latin typeface="Garamond"/>
                <a:ea typeface="Garamond"/>
                <a:cs typeface="Garamond"/>
                <a:sym typeface="Garamond"/>
              </a:rPr>
              <a:t>(5-8 min.)</a:t>
            </a:r>
            <a:endParaRPr>
              <a:solidFill>
                <a:schemeClr val="dk1"/>
              </a:solidFill>
            </a:endParaRPr>
          </a:p>
          <a:p>
            <a:pPr indent="-203200" lvl="1" marL="482600" rtl="0" algn="l">
              <a:spcBef>
                <a:spcPts val="400"/>
              </a:spcBef>
              <a:spcAft>
                <a:spcPts val="0"/>
              </a:spcAft>
              <a:buClr>
                <a:srgbClr val="023747"/>
              </a:buClr>
              <a:buSzPts val="1500"/>
              <a:buFont typeface="Garamond"/>
              <a:buNone/>
            </a:pPr>
            <a:r>
              <a:rPr b="1" lang="en" sz="1500">
                <a:solidFill>
                  <a:srgbClr val="023747"/>
                </a:solidFill>
                <a:latin typeface="Garamond"/>
                <a:ea typeface="Garamond"/>
                <a:cs typeface="Garamond"/>
                <a:sym typeface="Garamond"/>
              </a:rPr>
              <a:t>- Humble Beginnings of Data Science</a:t>
            </a:r>
            <a:endParaRPr>
              <a:solidFill>
                <a:schemeClr val="dk1"/>
              </a:solidFill>
            </a:endParaRPr>
          </a:p>
          <a:p>
            <a:pPr indent="-203200" lvl="1" marL="482600" rtl="0" algn="l">
              <a:spcBef>
                <a:spcPts val="400"/>
              </a:spcBef>
              <a:spcAft>
                <a:spcPts val="0"/>
              </a:spcAft>
              <a:buClr>
                <a:srgbClr val="023747"/>
              </a:buClr>
              <a:buSzPts val="1500"/>
              <a:buFont typeface="Garamond"/>
              <a:buNone/>
            </a:pPr>
            <a:r>
              <a:rPr b="1" lang="en" sz="1500">
                <a:solidFill>
                  <a:srgbClr val="023747"/>
                </a:solidFill>
                <a:latin typeface="Garamond"/>
                <a:ea typeface="Garamond"/>
                <a:cs typeface="Garamond"/>
                <a:sym typeface="Garamond"/>
              </a:rPr>
              <a:t>- What is Data Science &amp; Data Science Workflow</a:t>
            </a:r>
            <a:endParaRPr>
              <a:solidFill>
                <a:schemeClr val="dk1"/>
              </a:solidFill>
            </a:endParaRPr>
          </a:p>
          <a:p>
            <a:pPr indent="-203200" lvl="1" marL="482600" rtl="0" algn="l">
              <a:spcBef>
                <a:spcPts val="400"/>
              </a:spcBef>
              <a:spcAft>
                <a:spcPts val="0"/>
              </a:spcAft>
              <a:buClr>
                <a:srgbClr val="023747"/>
              </a:buClr>
              <a:buSzPts val="1500"/>
              <a:buFont typeface="Garamond"/>
              <a:buNone/>
            </a:pPr>
            <a:r>
              <a:rPr b="1" lang="en" sz="1500">
                <a:solidFill>
                  <a:srgbClr val="023747"/>
                </a:solidFill>
                <a:latin typeface="Garamond"/>
                <a:ea typeface="Garamond"/>
                <a:cs typeface="Garamond"/>
                <a:sym typeface="Garamond"/>
              </a:rPr>
              <a:t>- History of Python &amp; Future of Data Science</a:t>
            </a:r>
            <a:endParaRPr>
              <a:solidFill>
                <a:schemeClr val="dk1"/>
              </a:solidFill>
            </a:endParaRPr>
          </a:p>
          <a:p>
            <a:pPr indent="-209550" lvl="1" marL="482600" rtl="0" algn="l">
              <a:spcBef>
                <a:spcPts val="400"/>
              </a:spcBef>
              <a:spcAft>
                <a:spcPts val="0"/>
              </a:spcAft>
              <a:buClr>
                <a:srgbClr val="023747"/>
              </a:buClr>
              <a:buSzPts val="1100"/>
              <a:buFont typeface="Noto Sans Symbols"/>
              <a:buChar char="🞑"/>
            </a:pPr>
            <a:r>
              <a:rPr b="1" lang="en" sz="1500">
                <a:solidFill>
                  <a:srgbClr val="023747"/>
                </a:solidFill>
                <a:latin typeface="Garamond"/>
                <a:ea typeface="Garamond"/>
                <a:cs typeface="Garamond"/>
                <a:sym typeface="Garamond"/>
              </a:rPr>
              <a:t>2. Main (tools), Where to start &amp; How to do it? </a:t>
            </a:r>
            <a:r>
              <a:rPr lang="en" sz="1500">
                <a:solidFill>
                  <a:srgbClr val="023747"/>
                </a:solidFill>
                <a:latin typeface="Garamond"/>
                <a:ea typeface="Garamond"/>
                <a:cs typeface="Garamond"/>
                <a:sym typeface="Garamond"/>
              </a:rPr>
              <a:t>(10-12 min.)</a:t>
            </a:r>
            <a:endParaRPr>
              <a:solidFill>
                <a:schemeClr val="dk1"/>
              </a:solidFill>
            </a:endParaRPr>
          </a:p>
          <a:p>
            <a:pPr indent="-203200" lvl="1" marL="482600" rtl="0" algn="l">
              <a:spcBef>
                <a:spcPts val="400"/>
              </a:spcBef>
              <a:spcAft>
                <a:spcPts val="0"/>
              </a:spcAft>
              <a:buClr>
                <a:srgbClr val="023747"/>
              </a:buClr>
              <a:buSzPts val="1500"/>
              <a:buFont typeface="Garamond"/>
              <a:buNone/>
            </a:pPr>
            <a:r>
              <a:rPr b="1" lang="en" sz="1500">
                <a:solidFill>
                  <a:srgbClr val="023747"/>
                </a:solidFill>
                <a:latin typeface="Garamond"/>
                <a:ea typeface="Garamond"/>
                <a:cs typeface="Garamond"/>
                <a:sym typeface="Garamond"/>
              </a:rPr>
              <a:t>- Python &amp; Data Science (IDE-s and tools) </a:t>
            </a:r>
            <a:endParaRPr>
              <a:solidFill>
                <a:schemeClr val="dk1"/>
              </a:solidFill>
            </a:endParaRPr>
          </a:p>
          <a:p>
            <a:pPr indent="-203200" lvl="1" marL="482600" rtl="0" algn="l">
              <a:spcBef>
                <a:spcPts val="400"/>
              </a:spcBef>
              <a:spcAft>
                <a:spcPts val="0"/>
              </a:spcAft>
              <a:buClr>
                <a:srgbClr val="023747"/>
              </a:buClr>
              <a:buSzPts val="1500"/>
              <a:buFont typeface="Garamond"/>
              <a:buNone/>
            </a:pPr>
            <a:r>
              <a:rPr b="1" lang="en" sz="1500">
                <a:solidFill>
                  <a:srgbClr val="023747"/>
                </a:solidFill>
                <a:latin typeface="Garamond"/>
                <a:ea typeface="Garamond"/>
                <a:cs typeface="Garamond"/>
                <a:sym typeface="Garamond"/>
              </a:rPr>
              <a:t>- Why should people care? (PyData Worldwide &amp; PyData movement/educational programme)</a:t>
            </a:r>
            <a:endParaRPr>
              <a:solidFill>
                <a:schemeClr val="dk1"/>
              </a:solidFill>
            </a:endParaRPr>
          </a:p>
          <a:p>
            <a:pPr indent="-209550" lvl="1" marL="482600" rtl="0" algn="l">
              <a:spcBef>
                <a:spcPts val="400"/>
              </a:spcBef>
              <a:spcAft>
                <a:spcPts val="0"/>
              </a:spcAft>
              <a:buClr>
                <a:srgbClr val="023747"/>
              </a:buClr>
              <a:buSzPts val="1100"/>
              <a:buFont typeface="Noto Sans Symbols"/>
              <a:buChar char="🞑"/>
            </a:pPr>
            <a:r>
              <a:rPr b="1" lang="en" sz="1500">
                <a:solidFill>
                  <a:srgbClr val="023747"/>
                </a:solidFill>
                <a:latin typeface="Garamond"/>
                <a:ea typeface="Garamond"/>
                <a:cs typeface="Garamond"/>
                <a:sym typeface="Garamond"/>
              </a:rPr>
              <a:t>3. PyData Bratislava (where we were/are &amp; our activities), Partners, Meetups &amp; Conferences </a:t>
            </a:r>
            <a:r>
              <a:rPr lang="en" sz="1500">
                <a:solidFill>
                  <a:srgbClr val="023747"/>
                </a:solidFill>
                <a:latin typeface="Garamond"/>
                <a:ea typeface="Garamond"/>
                <a:cs typeface="Garamond"/>
                <a:sym typeface="Garamond"/>
              </a:rPr>
              <a:t>(2-5 min.)</a:t>
            </a:r>
            <a:endParaRPr>
              <a:solidFill>
                <a:schemeClr val="dk1"/>
              </a:solidFill>
            </a:endParaRPr>
          </a:p>
          <a:p>
            <a:pPr indent="-209550" lvl="1" marL="482600" rtl="0" algn="l">
              <a:spcBef>
                <a:spcPts val="400"/>
              </a:spcBef>
              <a:spcAft>
                <a:spcPts val="0"/>
              </a:spcAft>
              <a:buClr>
                <a:srgbClr val="023747"/>
              </a:buClr>
              <a:buSzPts val="1100"/>
              <a:buFont typeface="Noto Sans Symbols"/>
              <a:buChar char="🞑"/>
            </a:pPr>
            <a:r>
              <a:rPr b="1" lang="en" sz="1500">
                <a:solidFill>
                  <a:srgbClr val="023747"/>
                </a:solidFill>
                <a:latin typeface="Garamond"/>
                <a:ea typeface="Garamond"/>
                <a:cs typeface="Garamond"/>
                <a:sym typeface="Garamond"/>
              </a:rPr>
              <a:t>4. Conclusion (the end of talk +vision), Potential &amp; Results </a:t>
            </a:r>
            <a:r>
              <a:rPr lang="en" sz="1500">
                <a:solidFill>
                  <a:srgbClr val="023747"/>
                </a:solidFill>
                <a:latin typeface="Garamond"/>
                <a:ea typeface="Garamond"/>
                <a:cs typeface="Garamond"/>
                <a:sym typeface="Garamond"/>
              </a:rPr>
              <a:t>(2-5 min.)</a:t>
            </a:r>
            <a:endParaRPr>
              <a:solidFill>
                <a:schemeClr val="dk1"/>
              </a:solidFill>
            </a:endParaRPr>
          </a:p>
          <a:p>
            <a:pPr indent="-203200" lvl="1" marL="482600" rtl="0" algn="l">
              <a:spcBef>
                <a:spcPts val="400"/>
              </a:spcBef>
              <a:spcAft>
                <a:spcPts val="0"/>
              </a:spcAft>
              <a:buClr>
                <a:srgbClr val="023747"/>
              </a:buClr>
              <a:buSzPts val="1500"/>
              <a:buFont typeface="Garamond"/>
              <a:buNone/>
            </a:pPr>
            <a:r>
              <a:rPr b="1" lang="en" sz="1500">
                <a:solidFill>
                  <a:srgbClr val="023747"/>
                </a:solidFill>
                <a:latin typeface="Garamond"/>
                <a:ea typeface="Garamond"/>
                <a:cs typeface="Garamond"/>
                <a:sym typeface="Garamond"/>
              </a:rPr>
              <a:t>- Future of Data Science (in/outside Python)</a:t>
            </a:r>
            <a:endParaRPr>
              <a:solidFill>
                <a:schemeClr val="dk1"/>
              </a:solidFill>
            </a:endParaRPr>
          </a:p>
          <a:p>
            <a:pPr indent="-203200" lvl="1" marL="482600" rtl="0" algn="l">
              <a:spcBef>
                <a:spcPts val="400"/>
              </a:spcBef>
              <a:spcAft>
                <a:spcPts val="0"/>
              </a:spcAft>
              <a:buSzPts val="1500"/>
              <a:buFont typeface="Garamond"/>
              <a:buNone/>
            </a:pPr>
            <a:r>
              <a:rPr b="1" lang="en" sz="1500">
                <a:solidFill>
                  <a:srgbClr val="023747"/>
                </a:solidFill>
                <a:latin typeface="Garamond"/>
                <a:ea typeface="Garamond"/>
                <a:cs typeface="Garamond"/>
                <a:sym typeface="Garamond"/>
              </a:rPr>
              <a:t>- Data-Driven Approach. Everywhere. Now. (Citizen Data Science)</a:t>
            </a:r>
            <a:endParaRPr sz="13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e512691c4_1_77:notes"/>
          <p:cNvSpPr/>
          <p:nvPr>
            <p:ph idx="2" type="sldImg"/>
          </p:nvPr>
        </p:nvSpPr>
        <p:spPr>
          <a:xfrm>
            <a:off x="134951" y="686475"/>
            <a:ext cx="65880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7" name="Google Shape;267;gbe512691c4_1_77:notes"/>
          <p:cNvSpPr txBox="1"/>
          <p:nvPr>
            <p:ph idx="1" type="body"/>
          </p:nvPr>
        </p:nvSpPr>
        <p:spPr>
          <a:xfrm>
            <a:off x="685493" y="4342944"/>
            <a:ext cx="5487000" cy="4114500"/>
          </a:xfrm>
          <a:prstGeom prst="rect">
            <a:avLst/>
          </a:prstGeom>
          <a:noFill/>
          <a:ln>
            <a:noFill/>
          </a:ln>
        </p:spPr>
        <p:txBody>
          <a:bodyPr anchorCtr="0" anchor="ctr" bIns="46775" lIns="93250" spcFirstLastPara="1" rIns="93250" wrap="square" tIns="467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e512691c4_1_85:notes"/>
          <p:cNvSpPr/>
          <p:nvPr>
            <p:ph idx="2" type="sldImg"/>
          </p:nvPr>
        </p:nvSpPr>
        <p:spPr>
          <a:xfrm>
            <a:off x="134951" y="686475"/>
            <a:ext cx="65880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6" name="Google Shape;276;gbe512691c4_1_85:notes"/>
          <p:cNvSpPr txBox="1"/>
          <p:nvPr>
            <p:ph idx="1" type="body"/>
          </p:nvPr>
        </p:nvSpPr>
        <p:spPr>
          <a:xfrm>
            <a:off x="685493" y="4342944"/>
            <a:ext cx="5487000" cy="4114500"/>
          </a:xfrm>
          <a:prstGeom prst="rect">
            <a:avLst/>
          </a:prstGeom>
          <a:noFill/>
          <a:ln>
            <a:noFill/>
          </a:ln>
        </p:spPr>
        <p:txBody>
          <a:bodyPr anchorCtr="0" anchor="ctr" bIns="46775" lIns="93250" spcFirstLastPara="1" rIns="93250" wrap="square" tIns="467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19e93a1ae_2_158: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5" name="Google Shape;285;g519e93a1ae_2_158: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Clr>
                <a:schemeClr val="dk1"/>
              </a:buClr>
              <a:buSzPts val="1700"/>
              <a:buFont typeface="Calibri"/>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0" rtl="0" algn="l">
              <a:spcBef>
                <a:spcPts val="0"/>
              </a:spcBef>
              <a:spcAft>
                <a:spcPts val="0"/>
              </a:spcAft>
              <a:buClr>
                <a:schemeClr val="dk1"/>
              </a:buClr>
              <a:buSzPts val="1200"/>
              <a:buFont typeface="Garamond"/>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Clr>
                <a:schemeClr val="dk1"/>
              </a:buClr>
              <a:buFont typeface="Arial"/>
              <a:buNone/>
            </a:pPr>
            <a:r>
              <a:t/>
            </a:r>
            <a:endParaRPr b="1" sz="1200">
              <a:solidFill>
                <a:schemeClr val="dk1"/>
              </a:solidFill>
              <a:latin typeface="Garamond"/>
              <a:ea typeface="Garamond"/>
              <a:cs typeface="Garamond"/>
              <a:sym typeface="Garamond"/>
            </a:endParaRPr>
          </a:p>
          <a:p>
            <a:pPr indent="-215900" lvl="0" marL="215900" rtl="0" algn="l">
              <a:lnSpc>
                <a:spcPct val="90000"/>
              </a:lnSpc>
              <a:spcBef>
                <a:spcPts val="300"/>
              </a:spcBef>
              <a:spcAft>
                <a:spcPts val="0"/>
              </a:spcAft>
              <a:buSzPts val="800"/>
              <a:buFont typeface="Calibri"/>
              <a:buNone/>
            </a:pPr>
            <a:r>
              <a:t/>
            </a:r>
            <a:endParaRPr sz="8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e512691c4_1_22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7" name="Google Shape;297;gbe512691c4_1_22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SLIDES_API1412594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SLIDES_API1412594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519e93a1ae_2_171: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8" name="Google Shape;318;g519e93a1ae_2_171: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Clr>
                <a:schemeClr val="dk1"/>
              </a:buClr>
              <a:buSzPts val="1700"/>
              <a:buFont typeface="Calibri"/>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0" rtl="0" algn="l">
              <a:spcBef>
                <a:spcPts val="0"/>
              </a:spcBef>
              <a:spcAft>
                <a:spcPts val="0"/>
              </a:spcAft>
              <a:buClr>
                <a:schemeClr val="dk1"/>
              </a:buClr>
              <a:buSzPts val="1200"/>
              <a:buFont typeface="Garamond"/>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Clr>
                <a:schemeClr val="dk1"/>
              </a:buClr>
              <a:buFont typeface="Arial"/>
              <a:buNone/>
            </a:pPr>
            <a:r>
              <a:t/>
            </a:r>
            <a:endParaRPr b="1" sz="1200">
              <a:solidFill>
                <a:schemeClr val="dk1"/>
              </a:solidFill>
              <a:latin typeface="Garamond"/>
              <a:ea typeface="Garamond"/>
              <a:cs typeface="Garamond"/>
              <a:sym typeface="Garamond"/>
            </a:endParaRPr>
          </a:p>
          <a:p>
            <a:pPr indent="-215900" lvl="1" marL="647700" rtl="0" algn="l">
              <a:lnSpc>
                <a:spcPct val="100000"/>
              </a:lnSpc>
              <a:spcBef>
                <a:spcPts val="500"/>
              </a:spcBef>
              <a:spcAft>
                <a:spcPts val="0"/>
              </a:spcAft>
              <a:buClr>
                <a:srgbClr val="000000"/>
              </a:buClr>
              <a:buSzPts val="1300"/>
              <a:buFont typeface="Garamond"/>
              <a:buNone/>
            </a:pPr>
            <a:r>
              <a:t/>
            </a:r>
            <a:endParaRPr sz="130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19e93a1ae_2_195: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1" name="Google Shape;331;g519e93a1ae_2_195: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0" marL="431800" rtl="0" algn="l">
              <a:spcBef>
                <a:spcPts val="0"/>
              </a:spcBef>
              <a:spcAft>
                <a:spcPts val="0"/>
              </a:spcAft>
              <a:buNone/>
            </a:pPr>
            <a:r>
              <a:t/>
            </a:r>
            <a:endParaRPr b="1" sz="1200" u="sng">
              <a:solidFill>
                <a:schemeClr val="dk1"/>
              </a:solidFill>
              <a:latin typeface="Garamond"/>
              <a:ea typeface="Garamond"/>
              <a:cs typeface="Garamond"/>
              <a:sym typeface="Garamond"/>
            </a:endParaRPr>
          </a:p>
          <a:p>
            <a:pPr indent="0" lvl="0" marL="431800" rtl="0" algn="l">
              <a:spcBef>
                <a:spcPts val="0"/>
              </a:spcBef>
              <a:spcAft>
                <a:spcPts val="0"/>
              </a:spcAft>
              <a:buNone/>
            </a:pPr>
            <a:r>
              <a:t/>
            </a:r>
            <a:endParaRPr b="1" sz="1200" u="sng">
              <a:solidFill>
                <a:schemeClr val="dk1"/>
              </a:solidFill>
              <a:latin typeface="Garamond"/>
              <a:ea typeface="Garamond"/>
              <a:cs typeface="Garamond"/>
              <a:sym typeface="Garamond"/>
            </a:endParaRPr>
          </a:p>
          <a:p>
            <a:pPr indent="0" lvl="0" marL="0" rtl="0" algn="l">
              <a:spcBef>
                <a:spcPts val="0"/>
              </a:spcBef>
              <a:spcAft>
                <a:spcPts val="0"/>
              </a:spcAft>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200">
              <a:solidFill>
                <a:schemeClr val="dk1"/>
              </a:solidFill>
              <a:latin typeface="Garamond"/>
              <a:ea typeface="Garamond"/>
              <a:cs typeface="Garamond"/>
              <a:sym typeface="Garamond"/>
            </a:endParaRPr>
          </a:p>
          <a:p>
            <a:pPr indent="-222250" lvl="0" marL="215900" rtl="0" algn="l">
              <a:lnSpc>
                <a:spcPct val="100000"/>
              </a:lnSpc>
              <a:spcBef>
                <a:spcPts val="400"/>
              </a:spcBef>
              <a:spcAft>
                <a:spcPts val="0"/>
              </a:spcAft>
              <a:buSzPts val="1300"/>
              <a:buFont typeface="Calibri"/>
              <a:buChar char="-"/>
            </a:pPr>
            <a:r>
              <a:t/>
            </a:r>
            <a:endParaRPr sz="130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519e93a1ae_2_207: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4" name="Google Shape;344;g519e93a1ae_2_207: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0" marL="431800" rtl="0" algn="l">
              <a:spcBef>
                <a:spcPts val="0"/>
              </a:spcBef>
              <a:spcAft>
                <a:spcPts val="0"/>
              </a:spcAft>
              <a:buNone/>
            </a:pPr>
            <a:r>
              <a:t/>
            </a:r>
            <a:endParaRPr b="1" sz="1200" u="sng">
              <a:solidFill>
                <a:schemeClr val="dk1"/>
              </a:solidFill>
              <a:latin typeface="Garamond"/>
              <a:ea typeface="Garamond"/>
              <a:cs typeface="Garamond"/>
              <a:sym typeface="Garamond"/>
            </a:endParaRPr>
          </a:p>
          <a:p>
            <a:pPr indent="0" lvl="0" marL="431800" rtl="0" algn="l">
              <a:spcBef>
                <a:spcPts val="0"/>
              </a:spcBef>
              <a:spcAft>
                <a:spcPts val="0"/>
              </a:spcAft>
              <a:buNone/>
            </a:pPr>
            <a:r>
              <a:t/>
            </a:r>
            <a:endParaRPr b="1" sz="1200" u="sng">
              <a:solidFill>
                <a:schemeClr val="dk1"/>
              </a:solidFill>
              <a:latin typeface="Garamond"/>
              <a:ea typeface="Garamond"/>
              <a:cs typeface="Garamond"/>
              <a:sym typeface="Garamond"/>
            </a:endParaRPr>
          </a:p>
          <a:p>
            <a:pPr indent="0" lvl="0" marL="0" rtl="0" algn="l">
              <a:spcBef>
                <a:spcPts val="0"/>
              </a:spcBef>
              <a:spcAft>
                <a:spcPts val="0"/>
              </a:spcAft>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200">
              <a:solidFill>
                <a:schemeClr val="dk1"/>
              </a:solidFill>
              <a:latin typeface="Garamond"/>
              <a:ea typeface="Garamond"/>
              <a:cs typeface="Garamond"/>
              <a:sym typeface="Garamond"/>
            </a:endParaRPr>
          </a:p>
          <a:p>
            <a:pPr indent="-209550" lvl="0" marL="215900" rtl="0" algn="l">
              <a:lnSpc>
                <a:spcPct val="100000"/>
              </a:lnSpc>
              <a:spcBef>
                <a:spcPts val="500"/>
              </a:spcBef>
              <a:spcAft>
                <a:spcPts val="0"/>
              </a:spcAft>
              <a:buSzPts val="1300"/>
              <a:buFont typeface="Calibri"/>
              <a:buChar char="-"/>
            </a:pPr>
            <a:r>
              <a:t/>
            </a:r>
            <a:endParaRPr sz="13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SLIDES_API19901347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SLIDES_API19901347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e512691c4_1_122: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2" name="Google Shape;362;gbe512691c4_1_122: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0" lvl="1" marL="431800" rtl="0" algn="l">
              <a:lnSpc>
                <a:spcPct val="100000"/>
              </a:lnSpc>
              <a:spcBef>
                <a:spcPts val="0"/>
              </a:spcBef>
              <a:spcAft>
                <a:spcPts val="0"/>
              </a:spcAft>
              <a:buClr>
                <a:srgbClr val="000000"/>
              </a:buClr>
              <a:buSzPts val="1200"/>
              <a:buFont typeface="Garamond"/>
              <a:buNone/>
            </a:pPr>
            <a:r>
              <a:rPr b="1" lang="en" sz="1200" u="sng">
                <a:solidFill>
                  <a:srgbClr val="000000"/>
                </a:solidFill>
                <a:latin typeface="Garamond"/>
                <a:ea typeface="Garamond"/>
                <a:cs typeface="Garamond"/>
                <a:sym typeface="Garamond"/>
              </a:rPr>
              <a:t>Contact:</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 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radovan.kavicky@gapdata.org</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+421 949 716 214 (SK)</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http://www.linkedin.com/in/radovankavicky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https://gapdata.slack.com/messages/py-data/</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https://github.com/radovankavicky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https://github.com/GapData/PyDataBratislava</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@radovankavicky, @PyDataBA, @GapDataInst</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 </a:t>
            </a:r>
            <a:endParaRPr sz="1300"/>
          </a:p>
          <a:p>
            <a:pPr indent="0" lvl="1" marL="431800" rtl="0" algn="l">
              <a:lnSpc>
                <a:spcPct val="100000"/>
              </a:lnSpc>
              <a:spcBef>
                <a:spcPts val="400"/>
              </a:spcBef>
              <a:spcAft>
                <a:spcPts val="0"/>
              </a:spcAft>
              <a:buSzPts val="1200"/>
              <a:buNone/>
            </a:pPr>
            <a:r>
              <a:t/>
            </a:r>
            <a:endParaRPr b="1" sz="1200">
              <a:solidFill>
                <a:srgbClr val="000000"/>
              </a:solidFill>
              <a:latin typeface="Garamond"/>
              <a:ea typeface="Garamond"/>
              <a:cs typeface="Garamond"/>
              <a:sym typeface="Garamond"/>
            </a:endParaRPr>
          </a:p>
          <a:p>
            <a:pPr indent="0" lvl="0" marL="0" rtl="0" algn="l">
              <a:spcBef>
                <a:spcPts val="0"/>
              </a:spcBef>
              <a:spcAft>
                <a:spcPts val="0"/>
              </a:spcAft>
              <a:buNone/>
            </a:pPr>
            <a:r>
              <a:t/>
            </a:r>
            <a:endParaRPr b="1" sz="1200">
              <a:solidFill>
                <a:srgbClr val="000000"/>
              </a:solidFill>
              <a:latin typeface="Garamond"/>
              <a:ea typeface="Garamond"/>
              <a:cs typeface="Garamond"/>
              <a:sym typeface="Garamon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519e93a1ae_2_30: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3" name="Google Shape;83;g519e93a1ae_2_30: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0" marL="431800" rtl="0" algn="l">
              <a:spcBef>
                <a:spcPts val="0"/>
              </a:spcBef>
              <a:spcAft>
                <a:spcPts val="0"/>
              </a:spcAft>
              <a:buNone/>
            </a:pPr>
            <a:r>
              <a:t/>
            </a:r>
            <a:endParaRPr b="1" sz="1200" u="sng">
              <a:solidFill>
                <a:schemeClr val="dk1"/>
              </a:solidFill>
              <a:latin typeface="Garamond"/>
              <a:ea typeface="Garamond"/>
              <a:cs typeface="Garamond"/>
              <a:sym typeface="Garamond"/>
            </a:endParaRPr>
          </a:p>
          <a:p>
            <a:pPr indent="0" lvl="0" marL="431800" rtl="0" algn="l">
              <a:spcBef>
                <a:spcPts val="0"/>
              </a:spcBef>
              <a:spcAft>
                <a:spcPts val="0"/>
              </a:spcAft>
              <a:buNone/>
            </a:pPr>
            <a:r>
              <a:t/>
            </a:r>
            <a:endParaRPr b="1" sz="1200" u="sng">
              <a:solidFill>
                <a:schemeClr val="dk1"/>
              </a:solidFill>
              <a:latin typeface="Garamond"/>
              <a:ea typeface="Garamond"/>
              <a:cs typeface="Garamond"/>
              <a:sym typeface="Garamond"/>
            </a:endParaRPr>
          </a:p>
          <a:p>
            <a:pPr indent="0" lvl="0" marL="0" rtl="0" algn="l">
              <a:spcBef>
                <a:spcPts val="0"/>
              </a:spcBef>
              <a:spcAft>
                <a:spcPts val="0"/>
              </a:spcAft>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0" marL="0" rtl="0" algn="l">
              <a:spcBef>
                <a:spcPts val="400"/>
              </a:spcBef>
              <a:spcAft>
                <a:spcPts val="0"/>
              </a:spcAft>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1200">
              <a:solidFill>
                <a:schemeClr val="dk1"/>
              </a:solidFill>
              <a:latin typeface="Garamond"/>
              <a:ea typeface="Garamond"/>
              <a:cs typeface="Garamond"/>
              <a:sym typeface="Garamond"/>
            </a:endParaRPr>
          </a:p>
          <a:p>
            <a:pPr indent="-222250" lvl="0" marL="215900" rtl="0" algn="l">
              <a:lnSpc>
                <a:spcPct val="100000"/>
              </a:lnSpc>
              <a:spcBef>
                <a:spcPts val="400"/>
              </a:spcBef>
              <a:spcAft>
                <a:spcPts val="0"/>
              </a:spcAft>
              <a:buSzPts val="1300"/>
              <a:buFont typeface="Calibri"/>
              <a:buChar char="-"/>
            </a:pPr>
            <a:r>
              <a:t/>
            </a:r>
            <a:endParaRPr sz="1300">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be512691c4_1_181: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1" name="Google Shape;381;gbe512691c4_1_181: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90000"/>
              </a:lnSpc>
              <a:spcBef>
                <a:spcPts val="0"/>
              </a:spcBef>
              <a:spcAft>
                <a:spcPts val="0"/>
              </a:spcAft>
              <a:buSzPts val="800"/>
              <a:buFont typeface="Calibri"/>
              <a:buNone/>
            </a:pPr>
            <a:r>
              <a:rPr lang="en" sz="800">
                <a:latin typeface="Calibri"/>
                <a:ea typeface="Calibri"/>
                <a:cs typeface="Calibri"/>
                <a:sym typeface="Calibri"/>
              </a:rPr>
              <a:t>(1-2min.)</a:t>
            </a:r>
            <a:endParaRPr sz="1300"/>
          </a:p>
          <a:p>
            <a:pPr indent="-190500" lvl="0" marL="215900" rtl="0" algn="l">
              <a:lnSpc>
                <a:spcPct val="90000"/>
              </a:lnSpc>
              <a:spcBef>
                <a:spcPts val="200"/>
              </a:spcBef>
              <a:spcAft>
                <a:spcPts val="0"/>
              </a:spcAft>
              <a:buSzPts val="700"/>
              <a:buFont typeface="Garamond"/>
              <a:buNone/>
            </a:pPr>
            <a:r>
              <a:rPr b="1" lang="en" sz="700">
                <a:latin typeface="Garamond"/>
                <a:ea typeface="Garamond"/>
                <a:cs typeface="Garamond"/>
                <a:sym typeface="Garamond"/>
              </a:rPr>
              <a:t>Data Science (Urban) + Data Visualization</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OSMnx</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 https://github.com/gboeing/osmnx</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CARTO.com (maps + predictions)</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QGIS.org (Open Source GIS)</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Tableau Desktop 10.2 (interactive DataViz)</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OpenStreetMap.org</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Openlayers.org</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Leaflet (JS, R + maps +ggmap)</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Mapbox (3D maps/C++, OpenGL)</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Google fusion tables</a:t>
            </a:r>
            <a:endParaRPr sz="1300"/>
          </a:p>
          <a:p>
            <a:pPr indent="-190500" lvl="0" marL="215900" rtl="0" algn="l">
              <a:lnSpc>
                <a:spcPct val="90000"/>
              </a:lnSpc>
              <a:spcBef>
                <a:spcPts val="300"/>
              </a:spcBef>
              <a:spcAft>
                <a:spcPts val="0"/>
              </a:spcAft>
              <a:buSzPts val="800"/>
              <a:buFont typeface="Calibri"/>
              <a:buNone/>
            </a:pPr>
            <a:r>
              <a:rPr b="1" lang="en" sz="800">
                <a:latin typeface="Calibri"/>
                <a:ea typeface="Calibri"/>
                <a:cs typeface="Calibri"/>
                <a:sym typeface="Calibri"/>
              </a:rPr>
              <a:t>OSMnx Python for street networks</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Retrieve, construct, analyze, and visualize street networks from OpenStreetMap: full overview.</a:t>
            </a:r>
            <a:endParaRPr sz="1300"/>
          </a:p>
          <a:p>
            <a:pPr indent="-190500" lvl="0" marL="215900" rtl="0" algn="l">
              <a:lnSpc>
                <a:spcPct val="90000"/>
              </a:lnSpc>
              <a:spcBef>
                <a:spcPts val="300"/>
              </a:spcBef>
              <a:spcAft>
                <a:spcPts val="0"/>
              </a:spcAft>
              <a:buSzPts val="800"/>
              <a:buFont typeface="Calibri"/>
              <a:buNone/>
            </a:pPr>
            <a:r>
              <a:rPr b="1" lang="en" sz="800">
                <a:latin typeface="Calibri"/>
                <a:ea typeface="Calibri"/>
                <a:cs typeface="Calibri"/>
                <a:sym typeface="Calibri"/>
              </a:rPr>
              <a:t>OSMnx</a:t>
            </a:r>
            <a:r>
              <a:rPr lang="en" sz="800">
                <a:latin typeface="Calibri"/>
                <a:ea typeface="Calibri"/>
                <a:cs typeface="Calibri"/>
                <a:sym typeface="Calibri"/>
              </a:rPr>
              <a:t> is a Python 2+3 package that lets you download spatial geometries and construct, project, visualize, and analyze street networks from OpenStreetMap's APIs. Users can download and construct walkable, drivable, or bikable urban networks with a single line of Python code, and then easily analyze and visualize them: </a:t>
            </a:r>
            <a:endParaRPr sz="1300"/>
          </a:p>
          <a:p>
            <a:pPr indent="-203200" lvl="1" marL="647700" rtl="0" algn="l">
              <a:lnSpc>
                <a:spcPct val="90000"/>
              </a:lnSpc>
              <a:spcBef>
                <a:spcPts val="300"/>
              </a:spcBef>
              <a:spcAft>
                <a:spcPts val="0"/>
              </a:spcAft>
              <a:buSzPts val="800"/>
              <a:buNone/>
            </a:pPr>
            <a:r>
              <a:t/>
            </a:r>
            <a:endParaRPr sz="800">
              <a:solidFill>
                <a:srgbClr val="000000"/>
              </a:solidFill>
              <a:latin typeface="Calibri"/>
              <a:ea typeface="Calibri"/>
              <a:cs typeface="Calibri"/>
              <a:sym typeface="Calibri"/>
            </a:endParaRPr>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So how will 'smart' cities help us deal with tackling climate change and growth at the same time? There are 5 key areas emerging for 'smart' services that enable a sustainable, low carbon city. </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1. Monitoring and managing the "footprint" of the city for decision-makers</a:t>
            </a:r>
            <a:br>
              <a:rPr lang="en" sz="800">
                <a:latin typeface="Calibri"/>
                <a:ea typeface="Calibri"/>
                <a:cs typeface="Calibri"/>
                <a:sym typeface="Calibri"/>
              </a:rPr>
            </a:br>
            <a:r>
              <a:rPr lang="en" sz="800">
                <a:latin typeface="Calibri"/>
                <a:ea typeface="Calibri"/>
                <a:cs typeface="Calibri"/>
                <a:sym typeface="Calibri"/>
              </a:rPr>
              <a:t>2. Connected mobility solutions to enable modal shift, and electric vehicles</a:t>
            </a:r>
            <a:br>
              <a:rPr lang="en" sz="800">
                <a:latin typeface="Calibri"/>
                <a:ea typeface="Calibri"/>
                <a:cs typeface="Calibri"/>
                <a:sym typeface="Calibri"/>
              </a:rPr>
            </a:br>
            <a:r>
              <a:rPr lang="en" sz="800">
                <a:latin typeface="Calibri"/>
                <a:ea typeface="Calibri"/>
                <a:cs typeface="Calibri"/>
                <a:sym typeface="Calibri"/>
              </a:rPr>
              <a:t>3. Distributed and community energy solutions</a:t>
            </a:r>
            <a:br>
              <a:rPr lang="en" sz="800">
                <a:latin typeface="Calibri"/>
                <a:ea typeface="Calibri"/>
                <a:cs typeface="Calibri"/>
                <a:sym typeface="Calibri"/>
              </a:rPr>
            </a:br>
            <a:r>
              <a:rPr lang="en" sz="800">
                <a:latin typeface="Calibri"/>
                <a:ea typeface="Calibri"/>
                <a:cs typeface="Calibri"/>
                <a:sym typeface="Calibri"/>
              </a:rPr>
              <a:t>4. Smarter buildings that are transparent about energy consumption, use and generation</a:t>
            </a:r>
            <a:br>
              <a:rPr lang="en" sz="800">
                <a:latin typeface="Calibri"/>
                <a:ea typeface="Calibri"/>
                <a:cs typeface="Calibri"/>
                <a:sym typeface="Calibri"/>
              </a:rPr>
            </a:br>
            <a:r>
              <a:rPr lang="en" sz="800">
                <a:latin typeface="Calibri"/>
                <a:ea typeface="Calibri"/>
                <a:cs typeface="Calibri"/>
                <a:sym typeface="Calibri"/>
              </a:rPr>
              <a:t>5. Smart energy, water and waste management</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Behind these key areas are technology solutions like 'smart meters' and the 'smart grid', which have been widely covered in the news.</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But how much more efficient could we really make our lifestyles, today? Could we turn down the office heating without sacrificing comfort? Could we work flexibly, modify our travel patterns, and still achieve the business and mobility services we have come to rely on?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SLIDES_API8464693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SLIDES_API8464693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19e93a1ae_2_7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8" name="Google Shape;108;g519e93a1ae_2_7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Clr>
                <a:schemeClr val="dk1"/>
              </a:buClr>
              <a:buSzPts val="1700"/>
              <a:buFont typeface="Calibri"/>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0" rtl="0" algn="l">
              <a:spcBef>
                <a:spcPts val="0"/>
              </a:spcBef>
              <a:spcAft>
                <a:spcPts val="0"/>
              </a:spcAft>
              <a:buClr>
                <a:schemeClr val="dk1"/>
              </a:buClr>
              <a:buSzPts val="1200"/>
              <a:buFont typeface="Garamond"/>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Clr>
                <a:schemeClr val="dk1"/>
              </a:buClr>
              <a:buFont typeface="Arial"/>
              <a:buNone/>
            </a:pPr>
            <a:r>
              <a:t/>
            </a:r>
            <a:endParaRPr b="1" sz="1200">
              <a:solidFill>
                <a:schemeClr val="dk1"/>
              </a:solidFill>
              <a:latin typeface="Garamond"/>
              <a:ea typeface="Garamond"/>
              <a:cs typeface="Garamond"/>
              <a:sym typeface="Garamond"/>
            </a:endParaRPr>
          </a:p>
          <a:p>
            <a:pPr indent="-215900" lvl="1" marL="647700" rtl="0" algn="l">
              <a:lnSpc>
                <a:spcPct val="100000"/>
              </a:lnSpc>
              <a:spcBef>
                <a:spcPts val="400"/>
              </a:spcBef>
              <a:spcAft>
                <a:spcPts val="0"/>
              </a:spcAft>
              <a:buClr>
                <a:srgbClr val="000000"/>
              </a:buClr>
              <a:buSzPts val="1200"/>
              <a:buFont typeface="Garamond"/>
              <a:buNone/>
            </a:pPr>
            <a:r>
              <a:t/>
            </a:r>
            <a:endParaRPr sz="13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e512691c4_1_23:notes"/>
          <p:cNvSpPr/>
          <p:nvPr>
            <p:ph idx="2" type="sldImg"/>
          </p:nvPr>
        </p:nvSpPr>
        <p:spPr>
          <a:xfrm>
            <a:off x="134951" y="686475"/>
            <a:ext cx="65880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2" name="Google Shape;122;gbe512691c4_1_23:notes"/>
          <p:cNvSpPr txBox="1"/>
          <p:nvPr>
            <p:ph idx="1" type="body"/>
          </p:nvPr>
        </p:nvSpPr>
        <p:spPr>
          <a:xfrm>
            <a:off x="685493" y="4342944"/>
            <a:ext cx="5487000" cy="4114500"/>
          </a:xfrm>
          <a:prstGeom prst="rect">
            <a:avLst/>
          </a:prstGeom>
          <a:noFill/>
          <a:ln>
            <a:noFill/>
          </a:ln>
        </p:spPr>
        <p:txBody>
          <a:bodyPr anchorCtr="0" anchor="ctr" bIns="46775" lIns="93250" spcFirstLastPara="1" rIns="93250" wrap="square" tIns="46775">
            <a:noAutofit/>
          </a:bodyPr>
          <a:lstStyle/>
          <a:p>
            <a:pPr indent="0" lvl="0" marL="0" rtl="0" algn="l">
              <a:spcBef>
                <a:spcPts val="0"/>
              </a:spcBef>
              <a:spcAft>
                <a:spcPts val="0"/>
              </a:spcAft>
              <a:buNone/>
            </a:pPr>
            <a:r>
              <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SLIDES_API12880738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SLIDES_API12880738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519e93a1ae_2_59: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9" name="Google Shape;139;g519e93a1ae_2_59: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Clr>
                <a:schemeClr val="dk1"/>
              </a:buClr>
              <a:buSzPts val="1700"/>
              <a:buFont typeface="Calibri"/>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0" rtl="0" algn="l">
              <a:spcBef>
                <a:spcPts val="0"/>
              </a:spcBef>
              <a:spcAft>
                <a:spcPts val="0"/>
              </a:spcAft>
              <a:buClr>
                <a:schemeClr val="dk1"/>
              </a:buClr>
              <a:buSzPts val="1200"/>
              <a:buFont typeface="Garamond"/>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Clr>
                <a:schemeClr val="dk1"/>
              </a:buClr>
              <a:buFont typeface="Arial"/>
              <a:buNone/>
            </a:pPr>
            <a:r>
              <a:t/>
            </a:r>
            <a:endParaRPr b="1" sz="1200">
              <a:solidFill>
                <a:schemeClr val="dk1"/>
              </a:solidFill>
              <a:latin typeface="Garamond"/>
              <a:ea typeface="Garamond"/>
              <a:cs typeface="Garamond"/>
              <a:sym typeface="Garamond"/>
            </a:endParaRPr>
          </a:p>
          <a:p>
            <a:pPr indent="-215900" lvl="0" marL="215900" rtl="0" algn="l">
              <a:lnSpc>
                <a:spcPct val="100000"/>
              </a:lnSpc>
              <a:spcBef>
                <a:spcPts val="0"/>
              </a:spcBef>
              <a:spcAft>
                <a:spcPts val="0"/>
              </a:spcAft>
              <a:buSzPts val="1700"/>
              <a:buFont typeface="Calibri"/>
              <a:buNone/>
            </a:pPr>
            <a:r>
              <a:t/>
            </a:r>
            <a:endParaRPr sz="13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19e93a1ae_2_49: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6" name="Google Shape;146;g519e93a1ae_2_49: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Clr>
                <a:schemeClr val="dk1"/>
              </a:buClr>
              <a:buSzPts val="1700"/>
              <a:buFont typeface="Calibri"/>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0" rtl="0" algn="l">
              <a:spcBef>
                <a:spcPts val="0"/>
              </a:spcBef>
              <a:spcAft>
                <a:spcPts val="0"/>
              </a:spcAft>
              <a:buClr>
                <a:schemeClr val="dk1"/>
              </a:buClr>
              <a:buSzPts val="1200"/>
              <a:buFont typeface="Garamond"/>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Clr>
                <a:schemeClr val="dk1"/>
              </a:buClr>
              <a:buFont typeface="Arial"/>
              <a:buNone/>
            </a:pPr>
            <a:r>
              <a:t/>
            </a:r>
            <a:endParaRPr b="1" sz="1200">
              <a:solidFill>
                <a:schemeClr val="dk1"/>
              </a:solidFill>
              <a:latin typeface="Garamond"/>
              <a:ea typeface="Garamond"/>
              <a:cs typeface="Garamond"/>
              <a:sym typeface="Garamond"/>
            </a:endParaRPr>
          </a:p>
          <a:p>
            <a:pPr indent="-215900" lvl="0" marL="215900" rtl="0" algn="l">
              <a:lnSpc>
                <a:spcPct val="100000"/>
              </a:lnSpc>
              <a:spcBef>
                <a:spcPts val="0"/>
              </a:spcBef>
              <a:spcAft>
                <a:spcPts val="0"/>
              </a:spcAft>
              <a:buSzPts val="1700"/>
              <a:buFont typeface="Calibri"/>
              <a:buNone/>
            </a:pPr>
            <a:r>
              <a:t/>
            </a:r>
            <a:endParaRPr sz="13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4"/>
          <p:cNvSpPr txBox="1"/>
          <p:nvPr>
            <p:ph idx="10" type="dt"/>
          </p:nvPr>
        </p:nvSpPr>
        <p:spPr>
          <a:xfrm>
            <a:off x="76220" y="4551759"/>
            <a:ext cx="2055554" cy="511969"/>
          </a:xfrm>
          <a:prstGeom prst="rect">
            <a:avLst/>
          </a:prstGeom>
          <a:noFill/>
          <a:ln>
            <a:noFill/>
          </a:ln>
        </p:spPr>
        <p:txBody>
          <a:bodyPr anchorCtr="0" anchor="ctr" bIns="35100" lIns="67500" spcFirstLastPara="1" rIns="67500" wrap="square" tIns="351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1" type="ftr"/>
          </p:nvPr>
        </p:nvSpPr>
        <p:spPr>
          <a:xfrm>
            <a:off x="0" y="0"/>
            <a:ext cx="2250586"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400" u="none">
                <a:solidFill>
                  <a:srgbClr val="000000"/>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9pPr>
          </a:lstStyle>
          <a:p/>
        </p:txBody>
      </p:sp>
      <p:sp>
        <p:nvSpPr>
          <p:cNvPr id="62" name="Google Shape;62;p14"/>
          <p:cNvSpPr txBox="1"/>
          <p:nvPr>
            <p:ph idx="12" type="sldNum"/>
          </p:nvPr>
        </p:nvSpPr>
        <p:spPr>
          <a:xfrm>
            <a:off x="8001893" y="171450"/>
            <a:ext cx="836036" cy="283369"/>
          </a:xfrm>
          <a:prstGeom prst="rect">
            <a:avLst/>
          </a:prstGeom>
          <a:noFill/>
          <a:ln>
            <a:noFill/>
          </a:ln>
        </p:spPr>
        <p:txBody>
          <a:bodyPr anchorCtr="0" anchor="ctr" bIns="35100" lIns="67500" spcFirstLastPara="1" rIns="67500" wrap="square" tIns="35100">
            <a:noAutofit/>
          </a:bodyPr>
          <a:lstStyle>
            <a:lvl1pPr indent="0" lvl="0"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1pPr>
            <a:lvl2pPr indent="0" lvl="1"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2pPr>
            <a:lvl3pPr indent="0" lvl="2"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3pPr>
            <a:lvl4pPr indent="0" lvl="3"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4pPr>
            <a:lvl5pPr indent="0" lvl="4"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5pPr>
            <a:lvl6pPr indent="0" lvl="5"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6pPr>
            <a:lvl7pPr indent="0" lvl="6"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7pPr>
            <a:lvl8pPr indent="0" lvl="7"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8pPr>
            <a:lvl9pPr indent="0" lvl="8"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50" name="Shape 50"/>
        <p:cNvGrpSpPr/>
        <p:nvPr/>
      </p:nvGrpSpPr>
      <p:grpSpPr>
        <a:xfrm>
          <a:off x="0" y="0"/>
          <a:ext cx="0" cy="0"/>
          <a:chOff x="0" y="0"/>
          <a:chExt cx="0" cy="0"/>
        </a:xfrm>
      </p:grpSpPr>
      <p:sp>
        <p:nvSpPr>
          <p:cNvPr id="51" name="Google Shape;51;p13"/>
          <p:cNvSpPr/>
          <p:nvPr/>
        </p:nvSpPr>
        <p:spPr>
          <a:xfrm>
            <a:off x="0" y="4477940"/>
            <a:ext cx="9145191" cy="66555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000000"/>
              </a:solidFill>
              <a:latin typeface="Twentieth Century"/>
              <a:ea typeface="Twentieth Century"/>
              <a:cs typeface="Twentieth Century"/>
              <a:sym typeface="Twentieth Century"/>
            </a:endParaRPr>
          </a:p>
        </p:txBody>
      </p:sp>
      <p:sp>
        <p:nvSpPr>
          <p:cNvPr id="52" name="Google Shape;52;p13"/>
          <p:cNvSpPr/>
          <p:nvPr/>
        </p:nvSpPr>
        <p:spPr>
          <a:xfrm>
            <a:off x="-9527" y="4539853"/>
            <a:ext cx="2249676" cy="534590"/>
          </a:xfrm>
          <a:prstGeom prst="rect">
            <a:avLst/>
          </a:prstGeom>
          <a:solidFill>
            <a:srgbClr val="0237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000000"/>
              </a:solidFill>
              <a:latin typeface="Twentieth Century"/>
              <a:ea typeface="Twentieth Century"/>
              <a:cs typeface="Twentieth Century"/>
              <a:sym typeface="Twentieth Century"/>
            </a:endParaRPr>
          </a:p>
        </p:txBody>
      </p:sp>
      <p:sp>
        <p:nvSpPr>
          <p:cNvPr id="53" name="Google Shape;53;p13"/>
          <p:cNvSpPr/>
          <p:nvPr/>
        </p:nvSpPr>
        <p:spPr>
          <a:xfrm>
            <a:off x="2359242" y="4532709"/>
            <a:ext cx="6785948" cy="535781"/>
          </a:xfrm>
          <a:prstGeom prst="rect">
            <a:avLst/>
          </a:prstGeom>
          <a:solidFill>
            <a:srgbClr val="0237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000000"/>
              </a:solidFill>
              <a:latin typeface="Twentieth Century"/>
              <a:ea typeface="Twentieth Century"/>
              <a:cs typeface="Twentieth Century"/>
              <a:sym typeface="Twentieth Century"/>
            </a:endParaRPr>
          </a:p>
        </p:txBody>
      </p:sp>
      <p:sp>
        <p:nvSpPr>
          <p:cNvPr id="54" name="Google Shape;54;p13"/>
          <p:cNvSpPr txBox="1"/>
          <p:nvPr>
            <p:ph type="title"/>
          </p:nvPr>
        </p:nvSpPr>
        <p:spPr>
          <a:xfrm>
            <a:off x="609759" y="171450"/>
            <a:ext cx="8151951" cy="740569"/>
          </a:xfrm>
          <a:prstGeom prst="rect">
            <a:avLst/>
          </a:prstGeom>
          <a:noFill/>
          <a:ln>
            <a:noFill/>
          </a:ln>
        </p:spPr>
        <p:txBody>
          <a:bodyPr anchorCtr="0" anchor="ctr" bIns="35100" lIns="67500" spcFirstLastPara="1" rIns="67500" wrap="square" tIns="35100">
            <a:noAutofit/>
          </a:bodyPr>
          <a:lstStyle>
            <a:lvl1pPr lvl="0"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9pPr>
          </a:lstStyle>
          <a:p/>
        </p:txBody>
      </p:sp>
      <p:sp>
        <p:nvSpPr>
          <p:cNvPr id="55" name="Google Shape;55;p13"/>
          <p:cNvSpPr txBox="1"/>
          <p:nvPr>
            <p:ph idx="1" type="body"/>
          </p:nvPr>
        </p:nvSpPr>
        <p:spPr>
          <a:xfrm>
            <a:off x="613331" y="1200150"/>
            <a:ext cx="8151951" cy="3392090"/>
          </a:xfrm>
          <a:prstGeom prst="rect">
            <a:avLst/>
          </a:prstGeom>
          <a:noFill/>
          <a:ln>
            <a:noFill/>
          </a:ln>
        </p:spPr>
        <p:txBody>
          <a:bodyPr anchorCtr="0" anchor="t" bIns="35100" lIns="67500" spcFirstLastPara="1" rIns="67500" wrap="square" tIns="35100">
            <a:noAutofit/>
          </a:bodyPr>
          <a:lstStyle>
            <a:lvl1pPr indent="-228600" lvl="0" marL="457200" marR="0" rtl="0" algn="l">
              <a:lnSpc>
                <a:spcPct val="100000"/>
              </a:lnSpc>
              <a:spcBef>
                <a:spcPts val="500"/>
              </a:spcBef>
              <a:spcAft>
                <a:spcPts val="0"/>
              </a:spcAft>
              <a:buSzPts val="1100"/>
              <a:buNone/>
              <a:defRPr b="0" i="0" sz="2200" u="none" cap="none" strike="noStrike">
                <a:solidFill>
                  <a:srgbClr val="023747"/>
                </a:solidFill>
                <a:latin typeface="Twentieth Century"/>
                <a:ea typeface="Twentieth Century"/>
                <a:cs typeface="Twentieth Century"/>
                <a:sym typeface="Twentieth Century"/>
              </a:defRPr>
            </a:lvl1pPr>
            <a:lvl2pPr indent="-228600" lvl="1" marL="914400" marR="0" rtl="0" algn="l">
              <a:lnSpc>
                <a:spcPct val="100000"/>
              </a:lnSpc>
              <a:spcBef>
                <a:spcPts val="400"/>
              </a:spcBef>
              <a:spcAft>
                <a:spcPts val="0"/>
              </a:spcAft>
              <a:buSzPts val="1100"/>
              <a:buNone/>
              <a:defRPr b="0" i="0" sz="2000" u="none" cap="none" strike="noStrike">
                <a:solidFill>
                  <a:srgbClr val="023747"/>
                </a:solidFill>
                <a:latin typeface="Twentieth Century"/>
                <a:ea typeface="Twentieth Century"/>
                <a:cs typeface="Twentieth Century"/>
                <a:sym typeface="Twentieth Century"/>
              </a:defRPr>
            </a:lvl2pPr>
            <a:lvl3pPr indent="-228600" lvl="2" marL="1371600" marR="0" rtl="0" algn="l">
              <a:lnSpc>
                <a:spcPct val="100000"/>
              </a:lnSpc>
              <a:spcBef>
                <a:spcPts val="400"/>
              </a:spcBef>
              <a:spcAft>
                <a:spcPts val="0"/>
              </a:spcAft>
              <a:buSzPts val="1100"/>
              <a:buNone/>
              <a:defRPr b="0" i="0" sz="1700" u="none" cap="none" strike="noStrike">
                <a:solidFill>
                  <a:srgbClr val="023747"/>
                </a:solidFill>
                <a:latin typeface="Twentieth Century"/>
                <a:ea typeface="Twentieth Century"/>
                <a:cs typeface="Twentieth Century"/>
                <a:sym typeface="Twentieth Century"/>
              </a:defRPr>
            </a:lvl3pPr>
            <a:lvl4pPr indent="-228600" lvl="3" marL="18288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4pPr>
            <a:lvl5pPr indent="-228600" lvl="4" marL="22860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5pPr>
            <a:lvl6pPr indent="-228600" lvl="5" marL="27432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6pPr>
            <a:lvl7pPr indent="-228600" lvl="6" marL="32004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7pPr>
            <a:lvl8pPr indent="-228600" lvl="7" marL="36576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8pPr>
            <a:lvl9pPr indent="-228600" lvl="8" marL="41148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9pPr>
          </a:lstStyle>
          <a:p/>
        </p:txBody>
      </p:sp>
      <p:sp>
        <p:nvSpPr>
          <p:cNvPr id="56" name="Google Shape;56;p13"/>
          <p:cNvSpPr txBox="1"/>
          <p:nvPr>
            <p:ph idx="10" type="dt"/>
          </p:nvPr>
        </p:nvSpPr>
        <p:spPr>
          <a:xfrm>
            <a:off x="76220" y="4551759"/>
            <a:ext cx="2055554" cy="511969"/>
          </a:xfrm>
          <a:prstGeom prst="rect">
            <a:avLst/>
          </a:prstGeom>
          <a:noFill/>
          <a:ln>
            <a:noFill/>
          </a:ln>
        </p:spPr>
        <p:txBody>
          <a:bodyPr anchorCtr="0" anchor="ctr" bIns="35100" lIns="67500" spcFirstLastPara="1" rIns="67500" wrap="square" tIns="35100">
            <a:noAutofit/>
          </a:bodyPr>
          <a:lstStyle>
            <a:lvl1pPr lvl="0" marR="0" rtl="0" algn="ctr">
              <a:lnSpc>
                <a:spcPct val="100000"/>
              </a:lnSpc>
              <a:spcBef>
                <a:spcPts val="0"/>
              </a:spcBef>
              <a:spcAft>
                <a:spcPts val="0"/>
              </a:spcAft>
              <a:buSzPts val="1100"/>
              <a:buNone/>
              <a:defRPr b="0" i="0" sz="1500" u="non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1400" u="none" cap="none" strike="noStrike">
                <a:solidFill>
                  <a:srgbClr val="000000"/>
                </a:solidFill>
                <a:latin typeface="Twentieth Century"/>
                <a:ea typeface="Twentieth Century"/>
                <a:cs typeface="Twentieth Century"/>
                <a:sym typeface="Twentieth Century"/>
              </a:defRPr>
            </a:lvl9pPr>
          </a:lstStyle>
          <a:p/>
        </p:txBody>
      </p:sp>
      <p:sp>
        <p:nvSpPr>
          <p:cNvPr id="57" name="Google Shape;57;p13"/>
          <p:cNvSpPr/>
          <p:nvPr/>
        </p:nvSpPr>
        <p:spPr>
          <a:xfrm>
            <a:off x="2086518" y="177403"/>
            <a:ext cx="5867737" cy="27384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000000"/>
              </a:solidFill>
              <a:latin typeface="Twentieth Century"/>
              <a:ea typeface="Twentieth Century"/>
              <a:cs typeface="Twentieth Century"/>
              <a:sym typeface="Twentieth Century"/>
            </a:endParaRPr>
          </a:p>
        </p:txBody>
      </p:sp>
      <p:sp>
        <p:nvSpPr>
          <p:cNvPr id="58" name="Google Shape;58;p13"/>
          <p:cNvSpPr txBox="1"/>
          <p:nvPr>
            <p:ph idx="12" type="sldNum"/>
          </p:nvPr>
        </p:nvSpPr>
        <p:spPr>
          <a:xfrm>
            <a:off x="8001893" y="171450"/>
            <a:ext cx="836036" cy="283369"/>
          </a:xfrm>
          <a:prstGeom prst="rect">
            <a:avLst/>
          </a:prstGeom>
          <a:noFill/>
          <a:ln>
            <a:noFill/>
          </a:ln>
        </p:spPr>
        <p:txBody>
          <a:bodyPr anchorCtr="0" anchor="ctr" bIns="35100" lIns="67500" spcFirstLastPara="1" rIns="67500" wrap="square" tIns="35100">
            <a:noAutofit/>
          </a:bodyPr>
          <a:lstStyle>
            <a:lvl1pPr indent="0" lvl="0"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b="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4.jpg"/><Relationship Id="rId4" Type="http://schemas.openxmlformats.org/officeDocument/2006/relationships/image" Target="../media/image36.jpg"/><Relationship Id="rId11" Type="http://schemas.openxmlformats.org/officeDocument/2006/relationships/image" Target="../media/image28.png"/><Relationship Id="rId10" Type="http://schemas.openxmlformats.org/officeDocument/2006/relationships/image" Target="../media/image30.png"/><Relationship Id="rId12" Type="http://schemas.openxmlformats.org/officeDocument/2006/relationships/image" Target="../media/image29.png"/><Relationship Id="rId9" Type="http://schemas.openxmlformats.org/officeDocument/2006/relationships/image" Target="../media/image25.jpg"/><Relationship Id="rId5" Type="http://schemas.openxmlformats.org/officeDocument/2006/relationships/image" Target="../media/image31.png"/><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8.png"/><Relationship Id="rId11" Type="http://schemas.openxmlformats.org/officeDocument/2006/relationships/image" Target="../media/image40.png"/><Relationship Id="rId10" Type="http://schemas.openxmlformats.org/officeDocument/2006/relationships/image" Target="../media/image39.png"/><Relationship Id="rId9" Type="http://schemas.openxmlformats.org/officeDocument/2006/relationships/image" Target="../media/image42.png"/><Relationship Id="rId5" Type="http://schemas.openxmlformats.org/officeDocument/2006/relationships/image" Target="../media/image45.png"/><Relationship Id="rId6" Type="http://schemas.openxmlformats.org/officeDocument/2006/relationships/image" Target="../media/image37.png"/><Relationship Id="rId7" Type="http://schemas.openxmlformats.org/officeDocument/2006/relationships/image" Target="../media/image44.png"/><Relationship Id="rId8"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sli.do/features-google-slides?payload=eyJwcmVzZW50YXRpb25JZCI6IjFja0VMZDZOTTZHa3ZDVWt0SF9JRG9CdlZPUkVZOXJ2N0tYLWJXcmlMOHdzIiwic2xpZGVJZCI6IlNMSURFU19BUEk5NjAzNzcyNzNfMCJ9" TargetMode="Externa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43.jpg"/><Relationship Id="rId5" Type="http://schemas.openxmlformats.org/officeDocument/2006/relationships/image" Target="../media/image46.png"/><Relationship Id="rId6" Type="http://schemas.openxmlformats.org/officeDocument/2006/relationships/image" Target="../media/image49.png"/><Relationship Id="rId7"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s://www.sli.do/features-google-slides?payload=eyJwcmVzZW50YXRpb25JZCI6IjFja0VMZDZOTTZHa3ZDVWt0SF9JRG9CdlZPUkVZOXJ2N0tYLWJXcmlMOHdzIiwic2xpZGVJZCI6IlNMSURFU19BUEkxNTQxMDc3Njc1XzAifQ%3D%3D" TargetMode="Externa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bit.ly/PythonDayDeepnot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53.jpg"/><Relationship Id="rId5"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51.png"/><Relationship Id="rId5" Type="http://schemas.openxmlformats.org/officeDocument/2006/relationships/image" Target="../media/image61.png"/><Relationship Id="rId6"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www.sli.do/features-google-slides?payload=eyJwcmVzZW50YXRpb25JZCI6IjFja0VMZDZOTTZHa3ZDVWt0SF9JRG9CdlZPUkVZOXJ2N0tYLWJXcmlMOHdzIiwic2xpZGVJZCI6IlNMSURFU19BUEkxNDEyNTk0NzJfMCJ9" TargetMode="Externa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74.png"/><Relationship Id="rId5" Type="http://schemas.openxmlformats.org/officeDocument/2006/relationships/image" Target="../media/image57.png"/><Relationship Id="rId6" Type="http://schemas.openxmlformats.org/officeDocument/2006/relationships/image" Target="../media/image67.jpg"/><Relationship Id="rId7"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github.com/radovankavicky/WeAreDevs2021" TargetMode="External"/><Relationship Id="rId4" Type="http://schemas.openxmlformats.org/officeDocument/2006/relationships/hyperlink" Target="https://github.com/radovankavicky/WeAreDevs2021" TargetMode="External"/><Relationship Id="rId10" Type="http://schemas.openxmlformats.org/officeDocument/2006/relationships/image" Target="../media/image71.png"/><Relationship Id="rId9" Type="http://schemas.openxmlformats.org/officeDocument/2006/relationships/image" Target="../media/image69.png"/><Relationship Id="rId5" Type="http://schemas.openxmlformats.org/officeDocument/2006/relationships/hyperlink" Target="http://bit.ly/PythonDayDeepnote" TargetMode="External"/><Relationship Id="rId6" Type="http://schemas.openxmlformats.org/officeDocument/2006/relationships/image" Target="../media/image17.png"/><Relationship Id="rId7" Type="http://schemas.openxmlformats.org/officeDocument/2006/relationships/image" Target="../media/image68.png"/><Relationship Id="rId8"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7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www.sli.do/features-google-slides?payload=eyJwcmVzZW50YXRpb25JZCI6IjFja0VMZDZOTTZHa3ZDVWt0SF9JRG9CdlZPUkVZOXJ2N0tYLWJXcmlMOHdzIiwic2xpZGVJZCI6IlNMSURFU19BUEkxOTkwMTM0NzMxXzAifQ%3D%3D" TargetMode="Externa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11" Type="http://schemas.openxmlformats.org/officeDocument/2006/relationships/image" Target="../media/image84.jpg"/><Relationship Id="rId10" Type="http://schemas.openxmlformats.org/officeDocument/2006/relationships/image" Target="../media/image83.jpg"/><Relationship Id="rId13" Type="http://schemas.openxmlformats.org/officeDocument/2006/relationships/image" Target="../media/image70.png"/><Relationship Id="rId12" Type="http://schemas.openxmlformats.org/officeDocument/2006/relationships/image" Target="../media/image77.png"/><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mailto:radovan.kavicky@gapdata.org" TargetMode="External"/><Relationship Id="rId4" Type="http://schemas.openxmlformats.org/officeDocument/2006/relationships/hyperlink" Target="mailto:radovan.kavicky@gmail.com" TargetMode="External"/><Relationship Id="rId9" Type="http://schemas.openxmlformats.org/officeDocument/2006/relationships/image" Target="../media/image73.jpg"/><Relationship Id="rId15" Type="http://schemas.openxmlformats.org/officeDocument/2006/relationships/image" Target="../media/image76.jpg"/><Relationship Id="rId14" Type="http://schemas.openxmlformats.org/officeDocument/2006/relationships/image" Target="../media/image85.png"/><Relationship Id="rId17" Type="http://schemas.openxmlformats.org/officeDocument/2006/relationships/hyperlink" Target="http://bit.ly/PythonDayDeepnote" TargetMode="External"/><Relationship Id="rId16" Type="http://schemas.openxmlformats.org/officeDocument/2006/relationships/hyperlink" Target="https://github.com/radovankavicky/WeAreDevs2021" TargetMode="External"/><Relationship Id="rId5" Type="http://schemas.openxmlformats.org/officeDocument/2006/relationships/hyperlink" Target="http://www.linkedin.com/in/radovankavicky" TargetMode="External"/><Relationship Id="rId6" Type="http://schemas.openxmlformats.org/officeDocument/2006/relationships/hyperlink" Target="https://gapdata.slack.com/" TargetMode="External"/><Relationship Id="rId18" Type="http://schemas.openxmlformats.org/officeDocument/2006/relationships/image" Target="../media/image78.png"/><Relationship Id="rId7" Type="http://schemas.openxmlformats.org/officeDocument/2006/relationships/hyperlink" Target="https://github.com/radovankavicky" TargetMode="External"/><Relationship Id="rId8"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6.jpg"/><Relationship Id="rId10" Type="http://schemas.openxmlformats.org/officeDocument/2006/relationships/image" Target="../media/image15.jpg"/><Relationship Id="rId9" Type="http://schemas.openxmlformats.org/officeDocument/2006/relationships/image" Target="../media/image5.jp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7.png"/><Relationship Id="rId8"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81.png"/><Relationship Id="rId4" Type="http://schemas.openxmlformats.org/officeDocument/2006/relationships/hyperlink" Target="https://www.meetup.com/Julia-Users-Group-Slovakia/" TargetMode="External"/><Relationship Id="rId5" Type="http://schemas.openxmlformats.org/officeDocument/2006/relationships/hyperlink" Target="https://www.facebook.com/groups/379292635993253/" TargetMode="External"/><Relationship Id="rId6" Type="http://schemas.openxmlformats.org/officeDocument/2006/relationships/image" Target="../media/image8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sli.do/features-google-slides?payload=eyJwcmVzZW50YXRpb25JZCI6IjFja0VMZDZOTTZHa3ZDVWt0SF9JRG9CdlZPUkVZOXJ2N0tYLWJXcmlMOHdzIiwic2xpZGVJZCI6IlNMSURFU19BUEk4NDY0NjkzM18wIn0%3D"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hyperlink" Target="https://speakerdeck.com/jakevdp/pythons-visualization-landscape-pycon-2017" TargetMode="External"/><Relationship Id="rId5" Type="http://schemas.openxmlformats.org/officeDocument/2006/relationships/hyperlink" Target="https://pyviz.org/overviews/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sli.do/features-google-slides?payload=eyJwcmVzZW50YXRpb25JZCI6IjFja0VMZDZOTTZHa3ZDVWt0SF9JRG9CdlZPUkVZOXJ2N0tYLWJXcmlMOHdzIiwic2xpZGVJZCI6IlNMSURFU19BUEkxMjg4MDczODk3XzAifQ%3D%3D" TargetMode="Externa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courses.csail.mit.edu/18.337/2015/docs/50YearsDataScience.pdf" TargetMode="External"/><Relationship Id="rId4" Type="http://schemas.openxmlformats.org/officeDocument/2006/relationships/hyperlink" Target="https://www.youtube.com/watch?v=8mBI3iioT8A" TargetMode="External"/><Relationship Id="rId5" Type="http://schemas.openxmlformats.org/officeDocument/2006/relationships/image" Target="../media/image24.jpg"/><Relationship Id="rId6" Type="http://schemas.openxmlformats.org/officeDocument/2006/relationships/image" Target="../media/image26.jpg"/><Relationship Id="rId7" Type="http://schemas.openxmlformats.org/officeDocument/2006/relationships/image" Target="../media/image27.jpg"/><Relationship Id="rId8"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66" name="Shape 66"/>
        <p:cNvGrpSpPr/>
        <p:nvPr/>
      </p:nvGrpSpPr>
      <p:grpSpPr>
        <a:xfrm>
          <a:off x="0" y="0"/>
          <a:ext cx="0" cy="0"/>
          <a:chOff x="0" y="0"/>
          <a:chExt cx="0" cy="0"/>
        </a:xfrm>
      </p:grpSpPr>
      <p:sp>
        <p:nvSpPr>
          <p:cNvPr id="67" name="Google Shape;67;p15"/>
          <p:cNvSpPr txBox="1"/>
          <p:nvPr/>
        </p:nvSpPr>
        <p:spPr>
          <a:xfrm>
            <a:off x="2439035" y="4516040"/>
            <a:ext cx="6706155"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1700"/>
              <a:buFont typeface="Garamond"/>
              <a:buNone/>
            </a:pPr>
            <a:r>
              <a:rPr b="1" i="0" lang="en" sz="1700" u="none">
                <a:solidFill>
                  <a:srgbClr val="FFFFFF"/>
                </a:solidFill>
                <a:latin typeface="Garamond"/>
                <a:ea typeface="Garamond"/>
                <a:cs typeface="Garamond"/>
                <a:sym typeface="Garamond"/>
              </a:rPr>
              <a:t>Radovan Kavický, GapData Institute &amp; PyData </a:t>
            </a:r>
            <a:r>
              <a:rPr b="1" lang="en" sz="1700">
                <a:solidFill>
                  <a:srgbClr val="FFFFFF"/>
                </a:solidFill>
                <a:latin typeface="Garamond"/>
                <a:ea typeface="Garamond"/>
                <a:cs typeface="Garamond"/>
                <a:sym typeface="Garamond"/>
              </a:rPr>
              <a:t>Slovakia</a:t>
            </a:r>
            <a:r>
              <a:rPr b="1" i="0" lang="en" sz="1700" u="none">
                <a:solidFill>
                  <a:srgbClr val="FFFFFF"/>
                </a:solidFill>
                <a:latin typeface="Garamond"/>
                <a:ea typeface="Garamond"/>
                <a:cs typeface="Garamond"/>
                <a:sym typeface="Garamond"/>
              </a:rPr>
              <a:t> #Py</a:t>
            </a:r>
            <a:r>
              <a:rPr b="1" lang="en" sz="1700">
                <a:solidFill>
                  <a:srgbClr val="FFFFFF"/>
                </a:solidFill>
                <a:latin typeface="Garamond"/>
                <a:ea typeface="Garamond"/>
                <a:cs typeface="Garamond"/>
                <a:sym typeface="Garamond"/>
              </a:rPr>
              <a:t>thonDay</a:t>
            </a:r>
            <a:endParaRPr sz="1100"/>
          </a:p>
        </p:txBody>
      </p:sp>
      <p:sp>
        <p:nvSpPr>
          <p:cNvPr id="68" name="Google Shape;68;p15"/>
          <p:cNvSpPr txBox="1"/>
          <p:nvPr/>
        </p:nvSpPr>
        <p:spPr>
          <a:xfrm>
            <a:off x="179831" y="4516040"/>
            <a:ext cx="2123437"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0"/>
              <a:buFont typeface="Garamond"/>
              <a:buNone/>
            </a:pPr>
            <a:r>
              <a:rPr b="1" lang="en" sz="2000">
                <a:solidFill>
                  <a:srgbClr val="FFFFFF"/>
                </a:solidFill>
                <a:latin typeface="Garamond"/>
                <a:ea typeface="Garamond"/>
                <a:cs typeface="Garamond"/>
                <a:sym typeface="Garamond"/>
              </a:rPr>
              <a:t>17</a:t>
            </a:r>
            <a:r>
              <a:rPr b="1" i="0" lang="en" sz="2000" u="none">
                <a:solidFill>
                  <a:srgbClr val="FFFFFF"/>
                </a:solidFill>
                <a:latin typeface="Garamond"/>
                <a:ea typeface="Garamond"/>
                <a:cs typeface="Garamond"/>
                <a:sym typeface="Garamond"/>
              </a:rPr>
              <a:t>. </a:t>
            </a:r>
            <a:r>
              <a:rPr b="1" lang="en" sz="2000">
                <a:solidFill>
                  <a:srgbClr val="FFFFFF"/>
                </a:solidFill>
                <a:latin typeface="Garamond"/>
                <a:ea typeface="Garamond"/>
                <a:cs typeface="Garamond"/>
                <a:sym typeface="Garamond"/>
              </a:rPr>
              <a:t>2</a:t>
            </a:r>
            <a:r>
              <a:rPr b="1" i="0" lang="en" sz="2000" u="none">
                <a:solidFill>
                  <a:srgbClr val="FFFFFF"/>
                </a:solidFill>
                <a:latin typeface="Garamond"/>
                <a:ea typeface="Garamond"/>
                <a:cs typeface="Garamond"/>
                <a:sym typeface="Garamond"/>
              </a:rPr>
              <a:t>. 20</a:t>
            </a:r>
            <a:r>
              <a:rPr b="1" lang="en" sz="2000">
                <a:solidFill>
                  <a:srgbClr val="FFFFFF"/>
                </a:solidFill>
                <a:latin typeface="Garamond"/>
                <a:ea typeface="Garamond"/>
                <a:cs typeface="Garamond"/>
                <a:sym typeface="Garamond"/>
              </a:rPr>
              <a:t>21</a:t>
            </a:r>
            <a:endParaRPr sz="1100"/>
          </a:p>
        </p:txBody>
      </p:sp>
      <p:pic>
        <p:nvPicPr>
          <p:cNvPr id="69" name="Google Shape;69;p15"/>
          <p:cNvPicPr preferRelativeResize="0"/>
          <p:nvPr/>
        </p:nvPicPr>
        <p:blipFill rotWithShape="1">
          <a:blip r:embed="rId3">
            <a:alphaModFix/>
          </a:blip>
          <a:srcRect b="14755" l="0" r="0" t="-3321"/>
          <a:stretch/>
        </p:blipFill>
        <p:spPr>
          <a:xfrm>
            <a:off x="0" y="-179750"/>
            <a:ext cx="9622723" cy="4695675"/>
          </a:xfrm>
          <a:prstGeom prst="rect">
            <a:avLst/>
          </a:prstGeom>
          <a:noFill/>
          <a:ln>
            <a:noFill/>
          </a:ln>
        </p:spPr>
      </p:pic>
      <p:pic>
        <p:nvPicPr>
          <p:cNvPr id="70" name="Google Shape;70;p15"/>
          <p:cNvPicPr preferRelativeResize="0"/>
          <p:nvPr/>
        </p:nvPicPr>
        <p:blipFill rotWithShape="1">
          <a:blip r:embed="rId4">
            <a:alphaModFix/>
          </a:blip>
          <a:srcRect b="-100000" l="-122930" r="122930" t="100000"/>
          <a:stretch/>
        </p:blipFill>
        <p:spPr>
          <a:xfrm>
            <a:off x="539493" y="3146822"/>
            <a:ext cx="1322784" cy="1295400"/>
          </a:xfrm>
          <a:prstGeom prst="rect">
            <a:avLst/>
          </a:prstGeom>
          <a:noFill/>
          <a:ln>
            <a:noFill/>
          </a:ln>
        </p:spPr>
      </p:pic>
      <p:sp>
        <p:nvSpPr>
          <p:cNvPr id="71" name="Google Shape;71;p15"/>
          <p:cNvSpPr txBox="1"/>
          <p:nvPr/>
        </p:nvSpPr>
        <p:spPr>
          <a:xfrm>
            <a:off x="57678" y="3651694"/>
            <a:ext cx="7057500" cy="723900"/>
          </a:xfrm>
          <a:prstGeom prst="rect">
            <a:avLst/>
          </a:prstGeom>
          <a:noFill/>
          <a:ln>
            <a:noFill/>
          </a:ln>
        </p:spPr>
        <p:txBody>
          <a:bodyPr anchorCtr="0" anchor="b" bIns="35100" lIns="67500" spcFirstLastPara="1" rIns="67500" wrap="square" tIns="35100">
            <a:noAutofit/>
          </a:bodyPr>
          <a:lstStyle/>
          <a:p>
            <a:pPr indent="0" lvl="0" marL="0" marR="0" rtl="0" algn="l">
              <a:lnSpc>
                <a:spcPct val="100000"/>
              </a:lnSpc>
              <a:spcBef>
                <a:spcPts val="0"/>
              </a:spcBef>
              <a:spcAft>
                <a:spcPts val="0"/>
              </a:spcAft>
              <a:buClr>
                <a:srgbClr val="023747"/>
              </a:buClr>
              <a:buSzPts val="1900"/>
              <a:buFont typeface="Garamond"/>
              <a:buNone/>
            </a:pPr>
            <a:r>
              <a:rPr b="1" lang="en" sz="1700">
                <a:solidFill>
                  <a:srgbClr val="023747"/>
                </a:solidFill>
                <a:latin typeface="Garamond"/>
                <a:ea typeface="Garamond"/>
                <a:cs typeface="Garamond"/>
                <a:sym typeface="Garamond"/>
              </a:rPr>
              <a:t>Python Data Visualization @ Deepnote (w/ PyViz overview)</a:t>
            </a:r>
            <a:endParaRPr sz="900"/>
          </a:p>
        </p:txBody>
      </p:sp>
      <p:sp>
        <p:nvSpPr>
          <p:cNvPr id="72" name="Google Shape;72;p15"/>
          <p:cNvSpPr txBox="1"/>
          <p:nvPr/>
        </p:nvSpPr>
        <p:spPr>
          <a:xfrm>
            <a:off x="2157912" y="3979719"/>
            <a:ext cx="6986100" cy="594000"/>
          </a:xfrm>
          <a:prstGeom prst="rect">
            <a:avLst/>
          </a:prstGeom>
          <a:noFill/>
          <a:ln>
            <a:noFill/>
          </a:ln>
        </p:spPr>
        <p:txBody>
          <a:bodyPr anchorCtr="0" anchor="b" bIns="35100" lIns="67500" spcFirstLastPara="1" rIns="67500" wrap="square" tIns="35100">
            <a:noAutofit/>
          </a:bodyPr>
          <a:lstStyle/>
          <a:p>
            <a:pPr indent="0" lvl="0" marL="0" marR="0" rtl="0" algn="r">
              <a:lnSpc>
                <a:spcPct val="100000"/>
              </a:lnSpc>
              <a:spcBef>
                <a:spcPts val="0"/>
              </a:spcBef>
              <a:spcAft>
                <a:spcPts val="0"/>
              </a:spcAft>
              <a:buClr>
                <a:srgbClr val="023747"/>
              </a:buClr>
              <a:buSzPts val="1700"/>
              <a:buFont typeface="Garamond"/>
              <a:buNone/>
            </a:pPr>
            <a:r>
              <a:rPr b="1" i="0" lang="en" sz="1700" u="none">
                <a:solidFill>
                  <a:srgbClr val="023747"/>
                </a:solidFill>
                <a:latin typeface="Garamond"/>
                <a:ea typeface="Garamond"/>
                <a:cs typeface="Garamond"/>
                <a:sym typeface="Garamond"/>
              </a:rPr>
              <a:t> #</a:t>
            </a:r>
            <a:r>
              <a:rPr b="1" lang="en" sz="1700">
                <a:solidFill>
                  <a:srgbClr val="023747"/>
                </a:solidFill>
                <a:latin typeface="Garamond"/>
                <a:ea typeface="Garamond"/>
                <a:cs typeface="Garamond"/>
                <a:sym typeface="Garamond"/>
              </a:rPr>
              <a:t>WeAreDevs</a:t>
            </a:r>
            <a:r>
              <a:rPr b="1" i="0" lang="en" sz="1700" u="none">
                <a:solidFill>
                  <a:srgbClr val="023747"/>
                </a:solidFill>
                <a:latin typeface="Garamond"/>
                <a:ea typeface="Garamond"/>
                <a:cs typeface="Garamond"/>
                <a:sym typeface="Garamond"/>
              </a:rPr>
              <a:t> #</a:t>
            </a:r>
            <a:r>
              <a:rPr b="1" lang="en" sz="1700">
                <a:solidFill>
                  <a:srgbClr val="023747"/>
                </a:solidFill>
                <a:latin typeface="Garamond"/>
                <a:ea typeface="Garamond"/>
                <a:cs typeface="Garamond"/>
                <a:sym typeface="Garamond"/>
              </a:rPr>
              <a:t>WeAreDevsLIVE</a:t>
            </a:r>
            <a:br>
              <a:rPr b="1" i="0" lang="en" sz="1700" u="none">
                <a:solidFill>
                  <a:srgbClr val="023747"/>
                </a:solidFill>
                <a:latin typeface="Garamond"/>
                <a:ea typeface="Garamond"/>
                <a:cs typeface="Garamond"/>
                <a:sym typeface="Garamond"/>
              </a:rPr>
            </a:b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60" name="Shape 160"/>
        <p:cNvGrpSpPr/>
        <p:nvPr/>
      </p:nvGrpSpPr>
      <p:grpSpPr>
        <a:xfrm>
          <a:off x="0" y="0"/>
          <a:ext cx="0" cy="0"/>
          <a:chOff x="0" y="0"/>
          <a:chExt cx="0" cy="0"/>
        </a:xfrm>
      </p:grpSpPr>
      <p:pic>
        <p:nvPicPr>
          <p:cNvPr id="161" name="Google Shape;161;p24"/>
          <p:cNvPicPr preferRelativeResize="0"/>
          <p:nvPr/>
        </p:nvPicPr>
        <p:blipFill rotWithShape="1">
          <a:blip r:embed="rId3">
            <a:alphaModFix/>
          </a:blip>
          <a:srcRect b="0" l="0" r="0" t="0"/>
          <a:stretch/>
        </p:blipFill>
        <p:spPr>
          <a:xfrm>
            <a:off x="1028968" y="13096"/>
            <a:ext cx="7063978" cy="4582715"/>
          </a:xfrm>
          <a:prstGeom prst="rect">
            <a:avLst/>
          </a:prstGeom>
          <a:noFill/>
          <a:ln>
            <a:noFill/>
          </a:ln>
        </p:spPr>
      </p:pic>
      <p:sp>
        <p:nvSpPr>
          <p:cNvPr id="162" name="Google Shape;162;p24"/>
          <p:cNvSpPr/>
          <p:nvPr/>
        </p:nvSpPr>
        <p:spPr>
          <a:xfrm>
            <a:off x="2439035" y="4516040"/>
            <a:ext cx="6706155" cy="5143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000000"/>
              </a:solidFill>
              <a:latin typeface="Twentieth Century"/>
              <a:ea typeface="Twentieth Century"/>
              <a:cs typeface="Twentieth Century"/>
              <a:sym typeface="Twentieth Century"/>
            </a:endParaRPr>
          </a:p>
        </p:txBody>
      </p:sp>
      <p:sp>
        <p:nvSpPr>
          <p:cNvPr id="163" name="Google Shape;163;p2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164" name="Google Shape;164;p24"/>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7</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68" name="Shape 168"/>
        <p:cNvGrpSpPr/>
        <p:nvPr/>
      </p:nvGrpSpPr>
      <p:grpSpPr>
        <a:xfrm>
          <a:off x="0" y="0"/>
          <a:ext cx="0" cy="0"/>
          <a:chOff x="0" y="0"/>
          <a:chExt cx="0" cy="0"/>
        </a:xfrm>
      </p:grpSpPr>
      <p:sp>
        <p:nvSpPr>
          <p:cNvPr id="169" name="Google Shape;169;p25"/>
          <p:cNvSpPr txBox="1"/>
          <p:nvPr/>
        </p:nvSpPr>
        <p:spPr>
          <a:xfrm>
            <a:off x="610949" y="195263"/>
            <a:ext cx="8154333" cy="742950"/>
          </a:xfrm>
          <a:prstGeom prst="rect">
            <a:avLst/>
          </a:prstGeom>
          <a:noFill/>
          <a:ln>
            <a:noFill/>
          </a:ln>
        </p:spPr>
        <p:txBody>
          <a:bodyPr anchorCtr="0" anchor="ctr" bIns="35100" lIns="67500" spcFirstLastPara="1" rIns="67500" wrap="square" tIns="35100">
            <a:noAutofit/>
          </a:bodyPr>
          <a:lstStyle/>
          <a:p>
            <a:pPr indent="0" lvl="0" marL="0" rtl="0" algn="l">
              <a:lnSpc>
                <a:spcPct val="80000"/>
              </a:lnSpc>
              <a:spcBef>
                <a:spcPts val="0"/>
              </a:spcBef>
              <a:spcAft>
                <a:spcPts val="0"/>
              </a:spcAft>
              <a:buClr>
                <a:srgbClr val="023747"/>
              </a:buClr>
              <a:buSzPts val="2400"/>
              <a:buFont typeface="Garamond"/>
              <a:buNone/>
            </a:pPr>
            <a:r>
              <a:rPr b="1" lang="en" sz="2400">
                <a:solidFill>
                  <a:srgbClr val="023747"/>
                </a:solidFill>
                <a:latin typeface="Garamond"/>
                <a:ea typeface="Garamond"/>
                <a:cs typeface="Garamond"/>
                <a:sym typeface="Garamond"/>
              </a:rPr>
              <a:t>Python Data Visualization (PyData &amp; PyViz overview)</a:t>
            </a:r>
            <a:endParaRPr sz="1100">
              <a:solidFill>
                <a:schemeClr val="dk1"/>
              </a:solidFill>
            </a:endParaRPr>
          </a:p>
          <a:p>
            <a:pPr indent="0" lvl="0" marL="0" marR="0" rtl="0" algn="l">
              <a:lnSpc>
                <a:spcPct val="80000"/>
              </a:lnSpc>
              <a:spcBef>
                <a:spcPts val="0"/>
              </a:spcBef>
              <a:spcAft>
                <a:spcPts val="0"/>
              </a:spcAft>
              <a:buClr>
                <a:srgbClr val="023747"/>
              </a:buClr>
              <a:buSzPts val="2400"/>
              <a:buFont typeface="Garamond"/>
              <a:buNone/>
            </a:pPr>
            <a:r>
              <a:t/>
            </a:r>
            <a:endParaRPr b="1" sz="2400">
              <a:solidFill>
                <a:srgbClr val="023747"/>
              </a:solidFill>
              <a:latin typeface="Garamond"/>
              <a:ea typeface="Garamond"/>
              <a:cs typeface="Garamond"/>
              <a:sym typeface="Garamond"/>
            </a:endParaRPr>
          </a:p>
        </p:txBody>
      </p:sp>
      <p:sp>
        <p:nvSpPr>
          <p:cNvPr id="170" name="Google Shape;170;p25"/>
          <p:cNvSpPr txBox="1"/>
          <p:nvPr/>
        </p:nvSpPr>
        <p:spPr>
          <a:xfrm>
            <a:off x="3155978" y="822722"/>
            <a:ext cx="5989213" cy="2674144"/>
          </a:xfrm>
          <a:prstGeom prst="rect">
            <a:avLst/>
          </a:prstGeom>
          <a:noFill/>
          <a:ln>
            <a:noFill/>
          </a:ln>
        </p:spPr>
        <p:txBody>
          <a:bodyPr anchorCtr="0" anchor="t" bIns="35100" lIns="67500" spcFirstLastPara="1" rIns="67500" wrap="square" tIns="35100">
            <a:noAutofit/>
          </a:bodyPr>
          <a:lstStyle/>
          <a:p>
            <a:pPr indent="-158750" lvl="0" marL="165100" marR="0" rtl="0" algn="l">
              <a:lnSpc>
                <a:spcPct val="100000"/>
              </a:lnSpc>
              <a:spcBef>
                <a:spcPts val="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Travis Oliphant (NumPy + SciPy/Matlab alternative)</a:t>
            </a:r>
            <a:endParaRPr sz="1100"/>
          </a:p>
          <a:p>
            <a:pPr indent="-165100" lvl="0" marL="165100" marR="0" rtl="0" algn="l">
              <a:lnSpc>
                <a:spcPct val="100000"/>
              </a:lnSpc>
              <a:spcBef>
                <a:spcPts val="400"/>
              </a:spcBef>
              <a:spcAft>
                <a:spcPts val="0"/>
              </a:spcAft>
              <a:buClr>
                <a:srgbClr val="023747"/>
              </a:buClr>
              <a:buSzPts val="1600"/>
              <a:buFont typeface="Garamond"/>
              <a:buNone/>
            </a:pPr>
            <a:r>
              <a:rPr b="1" i="0" lang="en" sz="1600" u="none">
                <a:solidFill>
                  <a:srgbClr val="023747"/>
                </a:solidFill>
                <a:latin typeface="Garamond"/>
                <a:ea typeface="Garamond"/>
                <a:cs typeface="Garamond"/>
                <a:sym typeface="Garamond"/>
              </a:rPr>
              <a:t>1995 (Numeric), 2006 (Numpy) </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John Hunter (matplotlib)</a:t>
            </a:r>
            <a:r>
              <a:rPr lang="en" sz="1100"/>
              <a:t> </a:t>
            </a:r>
            <a:r>
              <a:rPr b="1" i="0" lang="en" sz="1600" u="none">
                <a:solidFill>
                  <a:srgbClr val="023747"/>
                </a:solidFill>
                <a:latin typeface="Garamond"/>
                <a:ea typeface="Garamond"/>
                <a:cs typeface="Garamond"/>
                <a:sym typeface="Garamond"/>
              </a:rPr>
              <a:t>2003</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Wes McKinney (pandas)</a:t>
            </a:r>
            <a:endParaRPr sz="1100"/>
          </a:p>
          <a:p>
            <a:pPr indent="-165100" lvl="0" marL="165100" marR="0" rtl="0" algn="l">
              <a:lnSpc>
                <a:spcPct val="100000"/>
              </a:lnSpc>
              <a:spcBef>
                <a:spcPts val="400"/>
              </a:spcBef>
              <a:spcAft>
                <a:spcPts val="0"/>
              </a:spcAft>
              <a:buClr>
                <a:srgbClr val="023747"/>
              </a:buClr>
              <a:buSzPts val="1600"/>
              <a:buFont typeface="Garamond"/>
              <a:buNone/>
            </a:pPr>
            <a:r>
              <a:rPr b="1" i="0" lang="en" sz="1600" u="none">
                <a:solidFill>
                  <a:srgbClr val="023747"/>
                </a:solidFill>
                <a:latin typeface="Garamond"/>
                <a:ea typeface="Garamond"/>
                <a:cs typeface="Garamond"/>
                <a:sym typeface="Garamond"/>
              </a:rPr>
              <a:t>January 2008, Python, C, Cython</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Anaconda as one of the Python distributions (1000 selected libraries for Data Science)</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NumFocus</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PyData conferences and local meetups (PyData Bratislava)</a:t>
            </a:r>
            <a:endParaRPr sz="1100"/>
          </a:p>
          <a:p>
            <a:pPr indent="-165100" lvl="0" marL="165100" marR="0" rtl="0" algn="l">
              <a:lnSpc>
                <a:spcPct val="100000"/>
              </a:lnSpc>
              <a:spcBef>
                <a:spcPts val="400"/>
              </a:spcBef>
              <a:spcAft>
                <a:spcPts val="0"/>
              </a:spcAft>
              <a:buClr>
                <a:srgbClr val="000000"/>
              </a:buClr>
              <a:buSzPts val="1600"/>
              <a:buFont typeface="Twentieth Century"/>
              <a:buNone/>
            </a:pPr>
            <a:r>
              <a:t/>
            </a:r>
            <a:endParaRPr b="1" i="0" sz="1600" u="none">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None/>
            </a:pPr>
            <a:r>
              <a:t/>
            </a:r>
            <a:endParaRPr b="1" i="0" sz="1600" u="none">
              <a:solidFill>
                <a:srgbClr val="023747"/>
              </a:solidFill>
              <a:latin typeface="Garamond"/>
              <a:ea typeface="Garamond"/>
              <a:cs typeface="Garamond"/>
              <a:sym typeface="Garamond"/>
            </a:endParaRPr>
          </a:p>
        </p:txBody>
      </p:sp>
      <p:pic>
        <p:nvPicPr>
          <p:cNvPr id="171" name="Google Shape;171;p25"/>
          <p:cNvPicPr preferRelativeResize="0"/>
          <p:nvPr/>
        </p:nvPicPr>
        <p:blipFill rotWithShape="1">
          <a:blip r:embed="rId3">
            <a:alphaModFix/>
          </a:blip>
          <a:srcRect b="0" l="0" r="0" t="0"/>
          <a:stretch/>
        </p:blipFill>
        <p:spPr>
          <a:xfrm>
            <a:off x="206031" y="736997"/>
            <a:ext cx="1782365" cy="1183481"/>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a:off x="1755438" y="735806"/>
            <a:ext cx="1188244" cy="1188244"/>
          </a:xfrm>
          <a:prstGeom prst="rect">
            <a:avLst/>
          </a:prstGeom>
          <a:noFill/>
          <a:ln>
            <a:noFill/>
          </a:ln>
        </p:spPr>
      </p:pic>
      <p:pic>
        <p:nvPicPr>
          <p:cNvPr id="173" name="Google Shape;173;p25"/>
          <p:cNvPicPr preferRelativeResize="0"/>
          <p:nvPr/>
        </p:nvPicPr>
        <p:blipFill rotWithShape="1">
          <a:blip r:embed="rId5">
            <a:alphaModFix/>
          </a:blip>
          <a:srcRect b="0" l="0" r="0" t="0"/>
          <a:stretch/>
        </p:blipFill>
        <p:spPr>
          <a:xfrm>
            <a:off x="242951" y="2031206"/>
            <a:ext cx="1512094" cy="516731"/>
          </a:xfrm>
          <a:prstGeom prst="rect">
            <a:avLst/>
          </a:prstGeom>
          <a:noFill/>
          <a:ln>
            <a:noFill/>
          </a:ln>
        </p:spPr>
      </p:pic>
      <p:pic>
        <p:nvPicPr>
          <p:cNvPr id="174" name="Google Shape;174;p25"/>
          <p:cNvPicPr preferRelativeResize="0"/>
          <p:nvPr/>
        </p:nvPicPr>
        <p:blipFill rotWithShape="1">
          <a:blip r:embed="rId6">
            <a:alphaModFix/>
          </a:blip>
          <a:srcRect b="0" l="0" r="0" t="0"/>
          <a:stretch/>
        </p:blipFill>
        <p:spPr>
          <a:xfrm>
            <a:off x="242951" y="2625328"/>
            <a:ext cx="1512488" cy="507206"/>
          </a:xfrm>
          <a:prstGeom prst="rect">
            <a:avLst/>
          </a:prstGeom>
          <a:noFill/>
          <a:ln>
            <a:noFill/>
          </a:ln>
        </p:spPr>
      </p:pic>
      <p:pic>
        <p:nvPicPr>
          <p:cNvPr id="175" name="Google Shape;175;p25"/>
          <p:cNvPicPr preferRelativeResize="0"/>
          <p:nvPr/>
        </p:nvPicPr>
        <p:blipFill rotWithShape="1">
          <a:blip r:embed="rId7">
            <a:alphaModFix/>
          </a:blip>
          <a:srcRect b="0" l="0" r="0" t="0"/>
          <a:stretch/>
        </p:blipFill>
        <p:spPr>
          <a:xfrm>
            <a:off x="242951" y="3219450"/>
            <a:ext cx="2700338" cy="495300"/>
          </a:xfrm>
          <a:prstGeom prst="rect">
            <a:avLst/>
          </a:prstGeom>
          <a:noFill/>
          <a:ln>
            <a:noFill/>
          </a:ln>
        </p:spPr>
      </p:pic>
      <p:pic>
        <p:nvPicPr>
          <p:cNvPr id="176" name="Google Shape;176;p25"/>
          <p:cNvPicPr preferRelativeResize="0"/>
          <p:nvPr/>
        </p:nvPicPr>
        <p:blipFill rotWithShape="1">
          <a:blip r:embed="rId8">
            <a:alphaModFix/>
          </a:blip>
          <a:srcRect b="0" l="0" r="0" t="0"/>
          <a:stretch/>
        </p:blipFill>
        <p:spPr>
          <a:xfrm>
            <a:off x="242951" y="3813572"/>
            <a:ext cx="2755106" cy="559594"/>
          </a:xfrm>
          <a:prstGeom prst="rect">
            <a:avLst/>
          </a:prstGeom>
          <a:noFill/>
          <a:ln>
            <a:noFill/>
          </a:ln>
        </p:spPr>
      </p:pic>
      <p:pic>
        <p:nvPicPr>
          <p:cNvPr id="177" name="Google Shape;177;p25"/>
          <p:cNvPicPr preferRelativeResize="0"/>
          <p:nvPr/>
        </p:nvPicPr>
        <p:blipFill rotWithShape="1">
          <a:blip r:embed="rId9">
            <a:alphaModFix/>
          </a:blip>
          <a:srcRect b="0" l="0" r="0" t="0"/>
          <a:stretch/>
        </p:blipFill>
        <p:spPr>
          <a:xfrm>
            <a:off x="1863813" y="2082403"/>
            <a:ext cx="1078706" cy="1038225"/>
          </a:xfrm>
          <a:prstGeom prst="rect">
            <a:avLst/>
          </a:prstGeom>
          <a:noFill/>
          <a:ln>
            <a:noFill/>
          </a:ln>
        </p:spPr>
      </p:pic>
      <p:pic>
        <p:nvPicPr>
          <p:cNvPr id="178" name="Google Shape;178;p25"/>
          <p:cNvPicPr preferRelativeResize="0"/>
          <p:nvPr/>
        </p:nvPicPr>
        <p:blipFill rotWithShape="1">
          <a:blip r:embed="rId10">
            <a:alphaModFix/>
          </a:blip>
          <a:srcRect b="0" l="0" r="0" t="0"/>
          <a:stretch/>
        </p:blipFill>
        <p:spPr>
          <a:xfrm>
            <a:off x="5198600" y="3668950"/>
            <a:ext cx="1861826" cy="787327"/>
          </a:xfrm>
          <a:prstGeom prst="rect">
            <a:avLst/>
          </a:prstGeom>
          <a:noFill/>
          <a:ln>
            <a:noFill/>
          </a:ln>
        </p:spPr>
      </p:pic>
      <p:pic>
        <p:nvPicPr>
          <p:cNvPr id="179" name="Google Shape;179;p25"/>
          <p:cNvPicPr preferRelativeResize="0"/>
          <p:nvPr/>
        </p:nvPicPr>
        <p:blipFill rotWithShape="1">
          <a:blip r:embed="rId11">
            <a:alphaModFix/>
          </a:blip>
          <a:srcRect b="0" l="0" r="0" t="0"/>
          <a:stretch/>
        </p:blipFill>
        <p:spPr>
          <a:xfrm>
            <a:off x="3207142" y="3560572"/>
            <a:ext cx="1782364" cy="891778"/>
          </a:xfrm>
          <a:prstGeom prst="rect">
            <a:avLst/>
          </a:prstGeom>
          <a:noFill/>
          <a:ln>
            <a:noFill/>
          </a:ln>
        </p:spPr>
      </p:pic>
      <p:pic>
        <p:nvPicPr>
          <p:cNvPr id="180" name="Google Shape;180;p25"/>
          <p:cNvPicPr preferRelativeResize="0"/>
          <p:nvPr/>
        </p:nvPicPr>
        <p:blipFill rotWithShape="1">
          <a:blip r:embed="rId12">
            <a:alphaModFix/>
          </a:blip>
          <a:srcRect b="0" l="29" r="39" t="0"/>
          <a:stretch/>
        </p:blipFill>
        <p:spPr>
          <a:xfrm>
            <a:off x="7177954" y="3560572"/>
            <a:ext cx="1782365" cy="891778"/>
          </a:xfrm>
          <a:prstGeom prst="rect">
            <a:avLst/>
          </a:prstGeom>
          <a:noFill/>
          <a:ln>
            <a:noFill/>
          </a:ln>
        </p:spPr>
      </p:pic>
      <p:sp>
        <p:nvSpPr>
          <p:cNvPr id="181" name="Google Shape;181;p2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182" name="Google Shape;182;p25"/>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8</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86" name="Shape 186"/>
        <p:cNvGrpSpPr/>
        <p:nvPr/>
      </p:nvGrpSpPr>
      <p:grpSpPr>
        <a:xfrm>
          <a:off x="0" y="0"/>
          <a:ext cx="0" cy="0"/>
          <a:chOff x="0" y="0"/>
          <a:chExt cx="0" cy="0"/>
        </a:xfrm>
      </p:grpSpPr>
      <p:sp>
        <p:nvSpPr>
          <p:cNvPr id="187" name="Google Shape;187;p26"/>
          <p:cNvSpPr txBox="1"/>
          <p:nvPr/>
        </p:nvSpPr>
        <p:spPr>
          <a:xfrm>
            <a:off x="611187" y="195263"/>
            <a:ext cx="8153400" cy="742800"/>
          </a:xfrm>
          <a:prstGeom prst="rect">
            <a:avLst/>
          </a:prstGeom>
          <a:noFill/>
          <a:ln>
            <a:noFill/>
          </a:ln>
        </p:spPr>
        <p:txBody>
          <a:bodyPr anchorCtr="0" anchor="ctr" bIns="46800" lIns="90000" spcFirstLastPara="1" rIns="90000" wrap="square" tIns="46800">
            <a:noAutofit/>
          </a:bodyPr>
          <a:lstStyle/>
          <a:p>
            <a:pPr indent="0" lvl="0" marL="0" rtl="0" algn="l">
              <a:lnSpc>
                <a:spcPct val="80000"/>
              </a:lnSpc>
              <a:spcBef>
                <a:spcPts val="0"/>
              </a:spcBef>
              <a:spcAft>
                <a:spcPts val="0"/>
              </a:spcAft>
              <a:buClr>
                <a:srgbClr val="023747"/>
              </a:buClr>
              <a:buSzPts val="2400"/>
              <a:buFont typeface="Garamond"/>
              <a:buNone/>
            </a:pPr>
            <a:r>
              <a:rPr b="1" lang="en" sz="2400">
                <a:solidFill>
                  <a:srgbClr val="023747"/>
                </a:solidFill>
                <a:latin typeface="Garamond"/>
                <a:ea typeface="Garamond"/>
                <a:cs typeface="Garamond"/>
                <a:sym typeface="Garamond"/>
              </a:rPr>
              <a:t>Python Data Visualization (PyData &amp; PyViz overview)</a:t>
            </a:r>
            <a:endParaRPr b="1" sz="3200">
              <a:solidFill>
                <a:srgbClr val="023747"/>
              </a:solidFill>
              <a:latin typeface="Garamond"/>
              <a:ea typeface="Garamond"/>
              <a:cs typeface="Garamond"/>
              <a:sym typeface="Garamond"/>
            </a:endParaRPr>
          </a:p>
        </p:txBody>
      </p:sp>
      <p:sp>
        <p:nvSpPr>
          <p:cNvPr id="188" name="Google Shape;188;p26"/>
          <p:cNvSpPr txBox="1"/>
          <p:nvPr/>
        </p:nvSpPr>
        <p:spPr>
          <a:xfrm>
            <a:off x="3932225" y="883400"/>
            <a:ext cx="5056200" cy="3506400"/>
          </a:xfrm>
          <a:prstGeom prst="rect">
            <a:avLst/>
          </a:prstGeom>
          <a:noFill/>
          <a:ln>
            <a:noFill/>
          </a:ln>
        </p:spPr>
        <p:txBody>
          <a:bodyPr anchorCtr="0" anchor="t" bIns="46800" lIns="90000" spcFirstLastPara="1" rIns="90000" wrap="square" tIns="46800">
            <a:noAutofit/>
          </a:bodyPr>
          <a:lstStyle/>
          <a:p>
            <a:pPr indent="-238125" lvl="1" marL="623887" marR="0" rtl="0" algn="l">
              <a:lnSpc>
                <a:spcPct val="100000"/>
              </a:lnSpc>
              <a:spcBef>
                <a:spcPts val="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Matplotlib (dataviz/static)</a:t>
            </a:r>
            <a:endParaRPr sz="1000"/>
          </a:p>
          <a:p>
            <a:pPr indent="0" lvl="0" marL="0" marR="0" rtl="0" algn="l">
              <a:lnSpc>
                <a:spcPct val="100000"/>
              </a:lnSpc>
              <a:spcBef>
                <a:spcPts val="500"/>
              </a:spcBef>
              <a:spcAft>
                <a:spcPts val="0"/>
              </a:spcAft>
              <a:buClr>
                <a:srgbClr val="023747"/>
              </a:buClr>
              <a:buSzPts val="2100"/>
              <a:buFont typeface="Garamond"/>
              <a:buNone/>
            </a:pPr>
            <a:r>
              <a:rPr b="1" i="0" lang="en" sz="1700" u="none">
                <a:solidFill>
                  <a:srgbClr val="023747"/>
                </a:solidFill>
                <a:latin typeface="Garamond"/>
                <a:ea typeface="Garamond"/>
                <a:cs typeface="Garamond"/>
                <a:sym typeface="Garamond"/>
              </a:rPr>
              <a:t>	- works well with pandas/included</a:t>
            </a:r>
            <a:endParaRPr sz="1000"/>
          </a:p>
          <a:p>
            <a:pPr indent="-238125" lvl="1" marL="623887"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seaborn (dataviz/static)</a:t>
            </a:r>
            <a:endParaRPr sz="1000"/>
          </a:p>
          <a:p>
            <a:pPr indent="0" lvl="0" marL="0" marR="0" rtl="0" algn="l">
              <a:lnSpc>
                <a:spcPct val="100000"/>
              </a:lnSpc>
              <a:spcBef>
                <a:spcPts val="500"/>
              </a:spcBef>
              <a:spcAft>
                <a:spcPts val="0"/>
              </a:spcAft>
              <a:buClr>
                <a:srgbClr val="023747"/>
              </a:buClr>
              <a:buSzPts val="2100"/>
              <a:buFont typeface="Garamond"/>
              <a:buNone/>
            </a:pPr>
            <a:r>
              <a:rPr b="1" i="0" lang="en" sz="1700" u="none">
                <a:solidFill>
                  <a:srgbClr val="023747"/>
                </a:solidFill>
                <a:latin typeface="Garamond"/>
                <a:ea typeface="Garamond"/>
                <a:cs typeface="Garamond"/>
                <a:sym typeface="Garamond"/>
              </a:rPr>
              <a:t>	- more options than Matplotlib</a:t>
            </a:r>
            <a:endParaRPr sz="1000"/>
          </a:p>
          <a:p>
            <a:pPr indent="-238125" lvl="1" marL="623887"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Altair (dataviz/Vega-based, JSON format)</a:t>
            </a:r>
            <a:endParaRPr sz="1000"/>
          </a:p>
          <a:p>
            <a:pPr indent="-238125" lvl="1" marL="623887"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Bokeh (Python &amp; JavaScript-based, D3-like)</a:t>
            </a:r>
            <a:endParaRPr sz="1000"/>
          </a:p>
          <a:p>
            <a:pPr indent="-238125" lvl="1" marL="623887"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Plotly (JavaScript-based, universal)</a:t>
            </a:r>
            <a:endParaRPr sz="1000"/>
          </a:p>
          <a:p>
            <a:pPr indent="-238125" lvl="1" marL="623887"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Datashader (big data/</a:t>
            </a:r>
            <a:r>
              <a:rPr b="1" lang="en" sz="1700">
                <a:solidFill>
                  <a:srgbClr val="023747"/>
                </a:solidFill>
                <a:latin typeface="Garamond"/>
                <a:ea typeface="Garamond"/>
                <a:cs typeface="Garamond"/>
                <a:sym typeface="Garamond"/>
              </a:rPr>
              <a:t>billions of points/DARPA</a:t>
            </a:r>
            <a:r>
              <a:rPr b="1" i="0" lang="en" sz="1700" u="none" cap="none" strike="noStrike">
                <a:solidFill>
                  <a:srgbClr val="023747"/>
                </a:solidFill>
                <a:latin typeface="Garamond"/>
                <a:ea typeface="Garamond"/>
                <a:cs typeface="Garamond"/>
                <a:sym typeface="Garamond"/>
              </a:rPr>
              <a:t>)</a:t>
            </a:r>
            <a:endParaRPr sz="1000"/>
          </a:p>
          <a:p>
            <a:pPr indent="-238125" lvl="1" marL="623887"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Dash (dashboards in Python)</a:t>
            </a:r>
            <a:endParaRPr sz="1000"/>
          </a:p>
          <a:p>
            <a:pPr indent="-263525" lvl="1" marL="623887" marR="0" rtl="0" algn="l">
              <a:lnSpc>
                <a:spcPct val="100000"/>
              </a:lnSpc>
              <a:spcBef>
                <a:spcPts val="500"/>
              </a:spcBef>
              <a:spcAft>
                <a:spcPts val="0"/>
              </a:spcAft>
              <a:buClr>
                <a:srgbClr val="000000"/>
              </a:buClr>
              <a:buSzPts val="2100"/>
              <a:buFont typeface="Twentieth Century"/>
              <a:buNone/>
            </a:pPr>
            <a:r>
              <a:t/>
            </a:r>
            <a:endParaRPr b="1" i="0" sz="1700" u="none" cap="none" strike="noStrike">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None/>
            </a:pPr>
            <a:r>
              <a:t/>
            </a:r>
            <a:endParaRPr b="1" i="0" sz="1700" u="none" cap="none" strike="noStrike">
              <a:solidFill>
                <a:srgbClr val="023747"/>
              </a:solidFill>
              <a:latin typeface="Garamond"/>
              <a:ea typeface="Garamond"/>
              <a:cs typeface="Garamond"/>
              <a:sym typeface="Garamond"/>
            </a:endParaRPr>
          </a:p>
        </p:txBody>
      </p:sp>
      <p:pic>
        <p:nvPicPr>
          <p:cNvPr id="189" name="Google Shape;189;p26"/>
          <p:cNvPicPr preferRelativeResize="0"/>
          <p:nvPr/>
        </p:nvPicPr>
        <p:blipFill rotWithShape="1">
          <a:blip r:embed="rId3">
            <a:alphaModFix/>
          </a:blip>
          <a:srcRect b="0" l="0" r="0" t="0"/>
          <a:stretch/>
        </p:blipFill>
        <p:spPr>
          <a:xfrm>
            <a:off x="400050" y="972740"/>
            <a:ext cx="3167064" cy="810814"/>
          </a:xfrm>
          <a:prstGeom prst="rect">
            <a:avLst/>
          </a:prstGeom>
          <a:noFill/>
          <a:ln>
            <a:noFill/>
          </a:ln>
        </p:spPr>
      </p:pic>
      <p:pic>
        <p:nvPicPr>
          <p:cNvPr id="190" name="Google Shape;190;p26"/>
          <p:cNvPicPr preferRelativeResize="0"/>
          <p:nvPr/>
        </p:nvPicPr>
        <p:blipFill rotWithShape="1">
          <a:blip r:embed="rId4">
            <a:alphaModFix/>
          </a:blip>
          <a:srcRect b="0" l="0" r="0" t="0"/>
          <a:stretch/>
        </p:blipFill>
        <p:spPr>
          <a:xfrm>
            <a:off x="365125" y="1903800"/>
            <a:ext cx="914400" cy="635800"/>
          </a:xfrm>
          <a:prstGeom prst="rect">
            <a:avLst/>
          </a:prstGeom>
          <a:noFill/>
          <a:ln>
            <a:noFill/>
          </a:ln>
        </p:spPr>
      </p:pic>
      <p:pic>
        <p:nvPicPr>
          <p:cNvPr id="191" name="Google Shape;191;p26"/>
          <p:cNvPicPr preferRelativeResize="0"/>
          <p:nvPr/>
        </p:nvPicPr>
        <p:blipFill rotWithShape="1">
          <a:blip r:embed="rId5">
            <a:alphaModFix/>
          </a:blip>
          <a:srcRect b="0" l="0" r="0" t="0"/>
          <a:stretch/>
        </p:blipFill>
        <p:spPr>
          <a:xfrm>
            <a:off x="1646227" y="1920475"/>
            <a:ext cx="802075" cy="616750"/>
          </a:xfrm>
          <a:prstGeom prst="rect">
            <a:avLst/>
          </a:prstGeom>
          <a:noFill/>
          <a:ln>
            <a:noFill/>
          </a:ln>
        </p:spPr>
      </p:pic>
      <p:pic>
        <p:nvPicPr>
          <p:cNvPr id="192" name="Google Shape;192;p26"/>
          <p:cNvPicPr preferRelativeResize="0"/>
          <p:nvPr/>
        </p:nvPicPr>
        <p:blipFill rotWithShape="1">
          <a:blip r:embed="rId6">
            <a:alphaModFix/>
          </a:blip>
          <a:srcRect b="0" l="0" r="0" t="0"/>
          <a:stretch/>
        </p:blipFill>
        <p:spPr>
          <a:xfrm>
            <a:off x="2833677" y="1920475"/>
            <a:ext cx="733450" cy="616750"/>
          </a:xfrm>
          <a:prstGeom prst="rect">
            <a:avLst/>
          </a:prstGeom>
          <a:noFill/>
          <a:ln>
            <a:noFill/>
          </a:ln>
        </p:spPr>
      </p:pic>
      <p:pic>
        <p:nvPicPr>
          <p:cNvPr id="193" name="Google Shape;193;p26"/>
          <p:cNvPicPr preferRelativeResize="0"/>
          <p:nvPr/>
        </p:nvPicPr>
        <p:blipFill rotWithShape="1">
          <a:blip r:embed="rId7">
            <a:alphaModFix/>
          </a:blip>
          <a:srcRect b="0" l="0" r="0" t="0"/>
          <a:stretch/>
        </p:blipFill>
        <p:spPr>
          <a:xfrm>
            <a:off x="365125" y="2743200"/>
            <a:ext cx="802075" cy="754850"/>
          </a:xfrm>
          <a:prstGeom prst="rect">
            <a:avLst/>
          </a:prstGeom>
          <a:noFill/>
          <a:ln>
            <a:noFill/>
          </a:ln>
        </p:spPr>
      </p:pic>
      <p:pic>
        <p:nvPicPr>
          <p:cNvPr id="194" name="Google Shape;194;p26"/>
          <p:cNvPicPr preferRelativeResize="0"/>
          <p:nvPr/>
        </p:nvPicPr>
        <p:blipFill rotWithShape="1">
          <a:blip r:embed="rId8">
            <a:alphaModFix/>
          </a:blip>
          <a:srcRect b="0" l="0" r="0" t="0"/>
          <a:stretch/>
        </p:blipFill>
        <p:spPr>
          <a:xfrm>
            <a:off x="1512878" y="2743200"/>
            <a:ext cx="1004900" cy="754850"/>
          </a:xfrm>
          <a:prstGeom prst="rect">
            <a:avLst/>
          </a:prstGeom>
          <a:noFill/>
          <a:ln>
            <a:noFill/>
          </a:ln>
        </p:spPr>
      </p:pic>
      <p:pic>
        <p:nvPicPr>
          <p:cNvPr id="195" name="Google Shape;195;p26"/>
          <p:cNvPicPr preferRelativeResize="0"/>
          <p:nvPr/>
        </p:nvPicPr>
        <p:blipFill rotWithShape="1">
          <a:blip r:embed="rId9">
            <a:alphaModFix/>
          </a:blip>
          <a:srcRect b="0" l="0" r="0" t="0"/>
          <a:stretch/>
        </p:blipFill>
        <p:spPr>
          <a:xfrm>
            <a:off x="1920875" y="3359950"/>
            <a:ext cx="1646250" cy="1302550"/>
          </a:xfrm>
          <a:prstGeom prst="rect">
            <a:avLst/>
          </a:prstGeom>
          <a:noFill/>
          <a:ln>
            <a:noFill/>
          </a:ln>
        </p:spPr>
      </p:pic>
      <p:pic>
        <p:nvPicPr>
          <p:cNvPr id="196" name="Google Shape;196;p26"/>
          <p:cNvPicPr preferRelativeResize="0"/>
          <p:nvPr/>
        </p:nvPicPr>
        <p:blipFill rotWithShape="1">
          <a:blip r:embed="rId10">
            <a:alphaModFix/>
          </a:blip>
          <a:srcRect b="0" l="0" r="0" t="0"/>
          <a:stretch/>
        </p:blipFill>
        <p:spPr>
          <a:xfrm>
            <a:off x="365125" y="3634975"/>
            <a:ext cx="1392425" cy="754850"/>
          </a:xfrm>
          <a:prstGeom prst="rect">
            <a:avLst/>
          </a:prstGeom>
          <a:noFill/>
          <a:ln>
            <a:noFill/>
          </a:ln>
        </p:spPr>
      </p:pic>
      <p:pic>
        <p:nvPicPr>
          <p:cNvPr id="197" name="Google Shape;197;p26"/>
          <p:cNvPicPr preferRelativeResize="0"/>
          <p:nvPr/>
        </p:nvPicPr>
        <p:blipFill rotWithShape="1">
          <a:blip r:embed="rId11">
            <a:alphaModFix/>
          </a:blip>
          <a:srcRect b="0" l="0" r="0" t="0"/>
          <a:stretch/>
        </p:blipFill>
        <p:spPr>
          <a:xfrm>
            <a:off x="2835275" y="2787250"/>
            <a:ext cx="802075" cy="710800"/>
          </a:xfrm>
          <a:prstGeom prst="rect">
            <a:avLst/>
          </a:prstGeom>
          <a:noFill/>
          <a:ln>
            <a:noFill/>
          </a:ln>
        </p:spPr>
      </p:pic>
      <p:sp>
        <p:nvSpPr>
          <p:cNvPr id="198" name="Google Shape;198;p2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199" name="Google Shape;199;p26"/>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9</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 name="Shape 203"/>
        <p:cNvGrpSpPr/>
        <p:nvPr/>
      </p:nvGrpSpPr>
      <p:grpSpPr>
        <a:xfrm>
          <a:off x="0" y="0"/>
          <a:ext cx="0" cy="0"/>
          <a:chOff x="0" y="0"/>
          <a:chExt cx="0" cy="0"/>
        </a:xfrm>
      </p:grpSpPr>
      <p:pic>
        <p:nvPicPr>
          <p:cNvPr descr="logo-id" id="204" name="Google Shape;204;p27">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205" name="Google Shape;205;p27"/>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39AC37"/>
                </a:solidFill>
                <a:latin typeface="Twentieth Century"/>
                <a:ea typeface="Twentieth Century"/>
                <a:cs typeface="Twentieth Century"/>
                <a:sym typeface="Twentieth Century"/>
              </a:rPr>
              <a:t>ⓘ</a:t>
            </a:r>
            <a:r>
              <a:rPr lang="en">
                <a:latin typeface="Twentieth Century"/>
                <a:ea typeface="Twentieth Century"/>
                <a:cs typeface="Twentieth Century"/>
                <a:sym typeface="Twentieth Century"/>
              </a:rPr>
              <a:t> Start presenting to display the poll results on this slide.</a:t>
            </a:r>
            <a:endParaRPr>
              <a:latin typeface="Twentieth Century"/>
              <a:ea typeface="Twentieth Century"/>
              <a:cs typeface="Twentieth Century"/>
              <a:sym typeface="Twentieth Century"/>
            </a:endParaRPr>
          </a:p>
        </p:txBody>
      </p:sp>
      <p:sp>
        <p:nvSpPr>
          <p:cNvPr descr="title-id" id="206" name="Google Shape;206;p27"/>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424242"/>
                </a:solidFill>
                <a:latin typeface="Lato"/>
                <a:ea typeface="Lato"/>
                <a:cs typeface="Lato"/>
                <a:sym typeface="Lato"/>
              </a:rPr>
              <a:t>Is Python your only programming language? (pick also another that you use, Julia, R, C, C++, Java, JavaScript, other)</a:t>
            </a:r>
            <a:endParaRPr sz="3600">
              <a:solidFill>
                <a:srgbClr val="424242"/>
              </a:solidFill>
              <a:latin typeface="Lato"/>
              <a:ea typeface="Lato"/>
              <a:cs typeface="Lato"/>
              <a:sym typeface="Lato"/>
            </a:endParaRPr>
          </a:p>
        </p:txBody>
      </p:sp>
      <p:sp>
        <p:nvSpPr>
          <p:cNvPr id="207" name="Google Shape;207;p2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11" name="Shape 211"/>
        <p:cNvGrpSpPr/>
        <p:nvPr/>
      </p:nvGrpSpPr>
      <p:grpSpPr>
        <a:xfrm>
          <a:off x="0" y="0"/>
          <a:ext cx="0" cy="0"/>
          <a:chOff x="0" y="0"/>
          <a:chExt cx="0" cy="0"/>
        </a:xfrm>
      </p:grpSpPr>
      <p:sp>
        <p:nvSpPr>
          <p:cNvPr id="212" name="Google Shape;212;p28"/>
          <p:cNvSpPr txBox="1"/>
          <p:nvPr/>
        </p:nvSpPr>
        <p:spPr>
          <a:xfrm>
            <a:off x="610949" y="195263"/>
            <a:ext cx="815433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Python &amp; Data Science (tools)</a:t>
            </a:r>
            <a:endParaRPr sz="1100"/>
          </a:p>
        </p:txBody>
      </p:sp>
      <p:sp>
        <p:nvSpPr>
          <p:cNvPr id="213" name="Google Shape;213;p28"/>
          <p:cNvSpPr txBox="1"/>
          <p:nvPr/>
        </p:nvSpPr>
        <p:spPr>
          <a:xfrm>
            <a:off x="959894" y="897731"/>
            <a:ext cx="8185297" cy="3456384"/>
          </a:xfrm>
          <a:prstGeom prst="rect">
            <a:avLst/>
          </a:prstGeom>
          <a:noFill/>
          <a:ln>
            <a:noFill/>
          </a:ln>
        </p:spPr>
        <p:txBody>
          <a:bodyPr anchorCtr="0" anchor="t" bIns="35100" lIns="67500" spcFirstLastPara="1" rIns="67500" wrap="square" tIns="35100">
            <a:noAutofit/>
          </a:bodyPr>
          <a:lstStyle/>
          <a:p>
            <a:pPr indent="-203200" lvl="1" marL="482600" marR="0" rtl="0" algn="l">
              <a:lnSpc>
                <a:spcPct val="100000"/>
              </a:lnSpc>
              <a:spcBef>
                <a:spcPts val="0"/>
              </a:spcBef>
              <a:spcAft>
                <a:spcPts val="0"/>
              </a:spcAft>
              <a:buClr>
                <a:srgbClr val="023747"/>
              </a:buClr>
              <a:buSzPts val="1600"/>
              <a:buFont typeface="Garamond"/>
              <a:buNone/>
            </a:pPr>
            <a:r>
              <a:rPr b="1" i="0" lang="en" sz="1600" u="none" cap="none" strike="noStrike">
                <a:solidFill>
                  <a:srgbClr val="023747"/>
                </a:solidFill>
                <a:latin typeface="Garamond"/>
                <a:ea typeface="Garamond"/>
                <a:cs typeface="Garamond"/>
                <a:sym typeface="Garamond"/>
              </a:rPr>
              <a:t>IDE's – Jupyter Notebooks (IPython kernel), PyCharm, JupyterLab</a:t>
            </a:r>
            <a:endParaRPr sz="1100"/>
          </a:p>
          <a:p>
            <a:pPr indent="-203200" lvl="1" marL="482600" marR="0" rtl="0" algn="l">
              <a:lnSpc>
                <a:spcPct val="100000"/>
              </a:lnSpc>
              <a:spcBef>
                <a:spcPts val="400"/>
              </a:spcBef>
              <a:spcAft>
                <a:spcPts val="0"/>
              </a:spcAft>
              <a:buClr>
                <a:srgbClr val="023747"/>
              </a:buClr>
              <a:buSzPts val="1600"/>
              <a:buFont typeface="Garamond"/>
              <a:buNone/>
            </a:pPr>
            <a:r>
              <a:rPr b="1" i="0" lang="en" sz="1600" u="none" cap="none" strike="noStrike">
                <a:solidFill>
                  <a:srgbClr val="023747"/>
                </a:solidFill>
                <a:latin typeface="Garamond"/>
                <a:ea typeface="Garamond"/>
                <a:cs typeface="Garamond"/>
                <a:sym typeface="Garamond"/>
              </a:rPr>
              <a:t>Data Collection – Feather (binary file format/non-csv/Apache Arrow/Wes McKinney), pandas datareader</a:t>
            </a:r>
            <a:endParaRPr sz="1100"/>
          </a:p>
          <a:p>
            <a:pPr indent="-203200" lvl="1" marL="482600" marR="0" rtl="0" algn="l">
              <a:lnSpc>
                <a:spcPct val="100000"/>
              </a:lnSpc>
              <a:spcBef>
                <a:spcPts val="400"/>
              </a:spcBef>
              <a:spcAft>
                <a:spcPts val="0"/>
              </a:spcAft>
              <a:buClr>
                <a:srgbClr val="023747"/>
              </a:buClr>
              <a:buSzPts val="1600"/>
              <a:buFont typeface="Garamond"/>
              <a:buNone/>
            </a:pPr>
            <a:r>
              <a:rPr b="1" i="0" lang="en" sz="1600" u="none" cap="none" strike="noStrike">
                <a:solidFill>
                  <a:srgbClr val="023747"/>
                </a:solidFill>
                <a:latin typeface="Garamond"/>
                <a:ea typeface="Garamond"/>
                <a:cs typeface="Garamond"/>
                <a:sym typeface="Garamond"/>
              </a:rPr>
              <a:t>Data Visualization – Seaborn (matplotlib based/static), Bokeh (interactive/d3.js like), Plotly (declarative dataviz), Altair (static/js)</a:t>
            </a:r>
            <a:endParaRPr sz="1100"/>
          </a:p>
          <a:p>
            <a:pPr indent="-203200" lvl="1" marL="482600" marR="0" rtl="0" algn="l">
              <a:lnSpc>
                <a:spcPct val="100000"/>
              </a:lnSpc>
              <a:spcBef>
                <a:spcPts val="400"/>
              </a:spcBef>
              <a:spcAft>
                <a:spcPts val="0"/>
              </a:spcAft>
              <a:buClr>
                <a:srgbClr val="023747"/>
              </a:buClr>
              <a:buSzPts val="1600"/>
              <a:buFont typeface="Garamond"/>
              <a:buNone/>
            </a:pPr>
            <a:r>
              <a:rPr b="1" i="0" lang="en" sz="1600" u="none" cap="none" strike="noStrike">
                <a:solidFill>
                  <a:srgbClr val="023747"/>
                </a:solidFill>
                <a:latin typeface="Garamond"/>
                <a:ea typeface="Garamond"/>
                <a:cs typeface="Garamond"/>
                <a:sym typeface="Garamond"/>
              </a:rPr>
              <a:t>Data Cleaning &amp; Transform - datacleaner (automate cleaning your data in Pandas), Blaze (NumPy/pandas-like), Dask (parallel computing)</a:t>
            </a:r>
            <a:endParaRPr sz="1100"/>
          </a:p>
          <a:p>
            <a:pPr indent="-203200" lvl="1" marL="482600" marR="0" rtl="0" algn="l">
              <a:lnSpc>
                <a:spcPct val="100000"/>
              </a:lnSpc>
              <a:spcBef>
                <a:spcPts val="400"/>
              </a:spcBef>
              <a:spcAft>
                <a:spcPts val="0"/>
              </a:spcAft>
              <a:buClr>
                <a:srgbClr val="023747"/>
              </a:buClr>
              <a:buSzPts val="1600"/>
              <a:buFont typeface="Garamond"/>
              <a:buNone/>
            </a:pPr>
            <a:r>
              <a:rPr b="1" i="0" lang="en" sz="1600" u="none" cap="none" strike="noStrike">
                <a:solidFill>
                  <a:srgbClr val="023747"/>
                </a:solidFill>
                <a:latin typeface="Garamond"/>
                <a:ea typeface="Garamond"/>
                <a:cs typeface="Garamond"/>
                <a:sym typeface="Garamond"/>
              </a:rPr>
              <a:t>Data Modeling – StatsModels +Patsy (describe statistical models), PyMC3 (Bayes/statistical modeling), Keras (TensorFlow &amp; PyTorch/DL) </a:t>
            </a:r>
            <a:endParaRPr sz="1100"/>
          </a:p>
        </p:txBody>
      </p:sp>
      <p:pic>
        <p:nvPicPr>
          <p:cNvPr id="214" name="Google Shape;214;p28"/>
          <p:cNvPicPr preferRelativeResize="0"/>
          <p:nvPr/>
        </p:nvPicPr>
        <p:blipFill rotWithShape="1">
          <a:blip r:embed="rId3">
            <a:alphaModFix/>
          </a:blip>
          <a:srcRect b="0" l="0" r="0" t="0"/>
          <a:stretch/>
        </p:blipFill>
        <p:spPr>
          <a:xfrm>
            <a:off x="342989" y="2126456"/>
            <a:ext cx="822722" cy="822722"/>
          </a:xfrm>
          <a:prstGeom prst="rect">
            <a:avLst/>
          </a:prstGeom>
          <a:noFill/>
          <a:ln>
            <a:noFill/>
          </a:ln>
        </p:spPr>
      </p:pic>
      <p:pic>
        <p:nvPicPr>
          <p:cNvPr id="215" name="Google Shape;215;p28"/>
          <p:cNvPicPr preferRelativeResize="0"/>
          <p:nvPr/>
        </p:nvPicPr>
        <p:blipFill rotWithShape="1">
          <a:blip r:embed="rId4">
            <a:alphaModFix/>
          </a:blip>
          <a:srcRect b="0" l="0" r="0" t="0"/>
          <a:stretch/>
        </p:blipFill>
        <p:spPr>
          <a:xfrm>
            <a:off x="342989" y="959644"/>
            <a:ext cx="774108" cy="802481"/>
          </a:xfrm>
          <a:prstGeom prst="rect">
            <a:avLst/>
          </a:prstGeom>
          <a:noFill/>
          <a:ln>
            <a:noFill/>
          </a:ln>
        </p:spPr>
      </p:pic>
      <p:pic>
        <p:nvPicPr>
          <p:cNvPr id="216" name="Google Shape;216;p28"/>
          <p:cNvPicPr preferRelativeResize="0"/>
          <p:nvPr/>
        </p:nvPicPr>
        <p:blipFill rotWithShape="1">
          <a:blip r:embed="rId5">
            <a:alphaModFix/>
          </a:blip>
          <a:srcRect b="0" l="0" r="0" t="0"/>
          <a:stretch/>
        </p:blipFill>
        <p:spPr>
          <a:xfrm>
            <a:off x="2353288" y="3496865"/>
            <a:ext cx="3820520" cy="754856"/>
          </a:xfrm>
          <a:prstGeom prst="rect">
            <a:avLst/>
          </a:prstGeom>
          <a:noFill/>
          <a:ln>
            <a:noFill/>
          </a:ln>
        </p:spPr>
      </p:pic>
      <p:pic>
        <p:nvPicPr>
          <p:cNvPr id="217" name="Google Shape;217;p28"/>
          <p:cNvPicPr preferRelativeResize="0"/>
          <p:nvPr/>
        </p:nvPicPr>
        <p:blipFill rotWithShape="1">
          <a:blip r:embed="rId6">
            <a:alphaModFix/>
          </a:blip>
          <a:srcRect b="0" l="0" r="0" t="0"/>
          <a:stretch/>
        </p:blipFill>
        <p:spPr>
          <a:xfrm>
            <a:off x="6584680" y="3213497"/>
            <a:ext cx="1577989" cy="1302544"/>
          </a:xfrm>
          <a:prstGeom prst="rect">
            <a:avLst/>
          </a:prstGeom>
          <a:noFill/>
          <a:ln>
            <a:noFill/>
          </a:ln>
        </p:spPr>
      </p:pic>
      <p:pic>
        <p:nvPicPr>
          <p:cNvPr id="218" name="Google Shape;218;p28"/>
          <p:cNvPicPr preferRelativeResize="0"/>
          <p:nvPr/>
        </p:nvPicPr>
        <p:blipFill rotWithShape="1">
          <a:blip r:embed="rId7">
            <a:alphaModFix/>
          </a:blip>
          <a:srcRect b="0" l="0" r="0" t="0"/>
          <a:stretch/>
        </p:blipFill>
        <p:spPr>
          <a:xfrm>
            <a:off x="206031" y="3155156"/>
            <a:ext cx="1577989" cy="1302544"/>
          </a:xfrm>
          <a:prstGeom prst="rect">
            <a:avLst/>
          </a:prstGeom>
          <a:noFill/>
          <a:ln>
            <a:noFill/>
          </a:ln>
        </p:spPr>
      </p:pic>
      <p:sp>
        <p:nvSpPr>
          <p:cNvPr id="219" name="Google Shape;219;p2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220" name="Google Shape;220;p28"/>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10</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24" name="Shape 224"/>
        <p:cNvGrpSpPr/>
        <p:nvPr/>
      </p:nvGrpSpPr>
      <p:grpSpPr>
        <a:xfrm>
          <a:off x="0" y="0"/>
          <a:ext cx="0" cy="0"/>
          <a:chOff x="0" y="0"/>
          <a:chExt cx="0" cy="0"/>
        </a:xfrm>
      </p:grpSpPr>
      <p:pic>
        <p:nvPicPr>
          <p:cNvPr id="225" name="Google Shape;225;p29"/>
          <p:cNvPicPr preferRelativeResize="0"/>
          <p:nvPr/>
        </p:nvPicPr>
        <p:blipFill rotWithShape="1">
          <a:blip r:embed="rId3">
            <a:alphaModFix/>
          </a:blip>
          <a:srcRect b="0" l="0" r="0" t="0"/>
          <a:stretch/>
        </p:blipFill>
        <p:spPr>
          <a:xfrm>
            <a:off x="0" y="685800"/>
            <a:ext cx="5486403" cy="3565926"/>
          </a:xfrm>
          <a:prstGeom prst="rect">
            <a:avLst/>
          </a:prstGeom>
          <a:noFill/>
          <a:ln>
            <a:noFill/>
          </a:ln>
        </p:spPr>
      </p:pic>
      <p:sp>
        <p:nvSpPr>
          <p:cNvPr id="226" name="Google Shape;226;p29"/>
          <p:cNvSpPr txBox="1"/>
          <p:nvPr/>
        </p:nvSpPr>
        <p:spPr>
          <a:xfrm>
            <a:off x="92075" y="136922"/>
            <a:ext cx="8869500" cy="982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23747"/>
              </a:buClr>
              <a:buSzPts val="3800"/>
              <a:buFont typeface="Garamond"/>
              <a:buNone/>
            </a:pPr>
            <a:r>
              <a:rPr b="1" i="0" lang="en" sz="3300" u="none">
                <a:solidFill>
                  <a:srgbClr val="023747"/>
                </a:solidFill>
                <a:latin typeface="Garamond"/>
                <a:ea typeface="Garamond"/>
                <a:cs typeface="Garamond"/>
                <a:sym typeface="Garamond"/>
              </a:rPr>
              <a:t>Common data-vis problems (overplotting)</a:t>
            </a:r>
            <a:endParaRPr sz="900"/>
          </a:p>
        </p:txBody>
      </p:sp>
      <p:sp>
        <p:nvSpPr>
          <p:cNvPr id="227" name="Google Shape;227;p29"/>
          <p:cNvSpPr txBox="1"/>
          <p:nvPr/>
        </p:nvSpPr>
        <p:spPr>
          <a:xfrm>
            <a:off x="5309575" y="685800"/>
            <a:ext cx="3834300" cy="3646800"/>
          </a:xfrm>
          <a:prstGeom prst="rect">
            <a:avLst/>
          </a:prstGeom>
          <a:noFill/>
          <a:ln>
            <a:noFill/>
          </a:ln>
        </p:spPr>
        <p:txBody>
          <a:bodyPr anchorCtr="0" anchor="t" bIns="46800" lIns="90000" spcFirstLastPara="1" rIns="90000" wrap="square" tIns="46800">
            <a:noAutofit/>
          </a:bodyPr>
          <a:lstStyle/>
          <a:p>
            <a:pPr indent="-241300" lvl="1" marL="627062" marR="0" rtl="0" algn="l">
              <a:lnSpc>
                <a:spcPct val="100000"/>
              </a:lnSpc>
              <a:spcBef>
                <a:spcPts val="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order matters</a:t>
            </a:r>
            <a:endParaRPr sz="1000"/>
          </a:p>
          <a:p>
            <a:pPr indent="-241300" lvl="1" marL="627062"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last data plotted over-plots the previous</a:t>
            </a:r>
            <a:endParaRPr sz="1000"/>
          </a:p>
          <a:p>
            <a:pPr indent="-241300" lvl="1" marL="627062"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Solution: </a:t>
            </a:r>
            <a:endParaRPr sz="1000"/>
          </a:p>
          <a:p>
            <a:pPr indent="-241300" lvl="1" marL="627062"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set alpha/alpha transparency</a:t>
            </a:r>
            <a:endParaRPr sz="1000"/>
          </a:p>
          <a:p>
            <a:pPr indent="-241300" lvl="1" marL="627062"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jittering (add a little random noise to the date)</a:t>
            </a:r>
            <a:endParaRPr sz="1000"/>
          </a:p>
          <a:p>
            <a:pPr indent="-241300" lvl="1" marL="627062"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change shape (data point) or reduce size</a:t>
            </a:r>
            <a:endParaRPr sz="1000"/>
          </a:p>
          <a:p>
            <a:pPr indent="-241300" lvl="1" marL="627062"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remove fill color (for data points)</a:t>
            </a:r>
            <a:endParaRPr sz="1000"/>
          </a:p>
          <a:p>
            <a:pPr indent="-241300" lvl="1" marL="627062" marR="0" rtl="0" algn="l">
              <a:lnSpc>
                <a:spcPct val="100000"/>
              </a:lnSpc>
              <a:spcBef>
                <a:spcPts val="500"/>
              </a:spcBef>
              <a:spcAft>
                <a:spcPts val="0"/>
              </a:spcAft>
              <a:buClr>
                <a:srgbClr val="023747"/>
              </a:buClr>
              <a:buSzPts val="1070"/>
              <a:buFont typeface="Noto Sans Symbols"/>
              <a:buChar char="🞑"/>
            </a:pPr>
            <a:r>
              <a:rPr b="1" i="0" lang="en" sz="1700" u="none" cap="none" strike="noStrike">
                <a:solidFill>
                  <a:srgbClr val="023747"/>
                </a:solidFill>
                <a:latin typeface="Garamond"/>
                <a:ea typeface="Garamond"/>
                <a:cs typeface="Garamond"/>
                <a:sym typeface="Garamond"/>
              </a:rPr>
              <a:t>reduce amount (scale)</a:t>
            </a:r>
            <a:endParaRPr sz="1000"/>
          </a:p>
        </p:txBody>
      </p:sp>
      <p:sp>
        <p:nvSpPr>
          <p:cNvPr id="228" name="Google Shape;228;p2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229" name="Google Shape;229;p29"/>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11</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33" name="Shape 233"/>
        <p:cNvGrpSpPr/>
        <p:nvPr/>
      </p:nvGrpSpPr>
      <p:grpSpPr>
        <a:xfrm>
          <a:off x="0" y="0"/>
          <a:ext cx="0" cy="0"/>
          <a:chOff x="0" y="0"/>
          <a:chExt cx="0" cy="0"/>
        </a:xfrm>
      </p:grpSpPr>
      <p:sp>
        <p:nvSpPr>
          <p:cNvPr id="234" name="Google Shape;234;p30"/>
          <p:cNvSpPr txBox="1"/>
          <p:nvPr/>
        </p:nvSpPr>
        <p:spPr>
          <a:xfrm>
            <a:off x="92075" y="136922"/>
            <a:ext cx="8869500" cy="982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23747"/>
              </a:buClr>
              <a:buSzPts val="3800"/>
              <a:buFont typeface="Garamond"/>
              <a:buNone/>
            </a:pPr>
            <a:r>
              <a:rPr b="1" i="0" lang="en" sz="3300" u="none">
                <a:solidFill>
                  <a:srgbClr val="023747"/>
                </a:solidFill>
                <a:latin typeface="Garamond"/>
                <a:ea typeface="Garamond"/>
                <a:cs typeface="Garamond"/>
                <a:sym typeface="Garamond"/>
              </a:rPr>
              <a:t>Common data-vis problems (overplotting)</a:t>
            </a:r>
            <a:endParaRPr sz="900"/>
          </a:p>
        </p:txBody>
      </p:sp>
      <p:sp>
        <p:nvSpPr>
          <p:cNvPr id="235" name="Google Shape;235;p30"/>
          <p:cNvSpPr txBox="1"/>
          <p:nvPr/>
        </p:nvSpPr>
        <p:spPr>
          <a:xfrm>
            <a:off x="4340824" y="685800"/>
            <a:ext cx="4803000" cy="3646800"/>
          </a:xfrm>
          <a:prstGeom prst="rect">
            <a:avLst/>
          </a:prstGeom>
          <a:noFill/>
          <a:ln>
            <a:noFill/>
          </a:ln>
        </p:spPr>
        <p:txBody>
          <a:bodyPr anchorCtr="0" anchor="t" bIns="46800" lIns="90000" spcFirstLastPara="1" rIns="90000" wrap="square" tIns="46800">
            <a:noAutofit/>
          </a:bodyPr>
          <a:lstStyle/>
          <a:p>
            <a:pPr indent="-241300" lvl="1" marL="627062" marR="0" rtl="0" algn="l">
              <a:lnSpc>
                <a:spcPct val="100000"/>
              </a:lnSpc>
              <a:spcBef>
                <a:spcPts val="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occlusion (visually absorbed information)</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typical for 3D datavis (data within the physical space/ behind the object the user is viewing)</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Solution: </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set alpha/alpha transparency or semi/partial-transparency</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rotation (re-plotting)</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jittering (mostly useful for 2D)</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scale/remove the data plotted</a:t>
            </a:r>
            <a:endParaRPr sz="1000"/>
          </a:p>
          <a:p>
            <a:pPr indent="0" lvl="0" marL="0" marR="0" rtl="0" algn="l">
              <a:lnSpc>
                <a:spcPct val="100000"/>
              </a:lnSpc>
              <a:spcBef>
                <a:spcPts val="0"/>
              </a:spcBef>
              <a:spcAft>
                <a:spcPts val="0"/>
              </a:spcAft>
              <a:buNone/>
            </a:pPr>
            <a:r>
              <a:t/>
            </a:r>
            <a:endParaRPr b="1" i="0" sz="1800" u="none" cap="none" strike="noStrike">
              <a:solidFill>
                <a:srgbClr val="023747"/>
              </a:solidFill>
              <a:latin typeface="Garamond"/>
              <a:ea typeface="Garamond"/>
              <a:cs typeface="Garamond"/>
              <a:sym typeface="Garamond"/>
            </a:endParaRPr>
          </a:p>
        </p:txBody>
      </p:sp>
      <p:pic>
        <p:nvPicPr>
          <p:cNvPr id="236" name="Google Shape;236;p30"/>
          <p:cNvPicPr preferRelativeResize="0"/>
          <p:nvPr/>
        </p:nvPicPr>
        <p:blipFill rotWithShape="1">
          <a:blip r:embed="rId3">
            <a:alphaModFix/>
          </a:blip>
          <a:srcRect b="0" l="0" r="0" t="0"/>
          <a:stretch/>
        </p:blipFill>
        <p:spPr>
          <a:xfrm>
            <a:off x="0" y="685800"/>
            <a:ext cx="4340828" cy="3565924"/>
          </a:xfrm>
          <a:prstGeom prst="rect">
            <a:avLst/>
          </a:prstGeom>
          <a:noFill/>
          <a:ln>
            <a:noFill/>
          </a:ln>
        </p:spPr>
      </p:pic>
      <p:sp>
        <p:nvSpPr>
          <p:cNvPr id="237" name="Google Shape;237;p3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238" name="Google Shape;238;p30"/>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12</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pic>
        <p:nvPicPr>
          <p:cNvPr descr="logo-id" id="243" name="Google Shape;243;p31">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244" name="Google Shape;244;p31"/>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39AC37"/>
                </a:solidFill>
                <a:latin typeface="Twentieth Century"/>
                <a:ea typeface="Twentieth Century"/>
                <a:cs typeface="Twentieth Century"/>
                <a:sym typeface="Twentieth Century"/>
              </a:rPr>
              <a:t>ⓘ</a:t>
            </a:r>
            <a:r>
              <a:rPr lang="en">
                <a:latin typeface="Twentieth Century"/>
                <a:ea typeface="Twentieth Century"/>
                <a:cs typeface="Twentieth Century"/>
                <a:sym typeface="Twentieth Century"/>
              </a:rPr>
              <a:t> Start presenting to display the poll results on this slide.</a:t>
            </a:r>
            <a:endParaRPr>
              <a:latin typeface="Twentieth Century"/>
              <a:ea typeface="Twentieth Century"/>
              <a:cs typeface="Twentieth Century"/>
              <a:sym typeface="Twentieth Century"/>
            </a:endParaRPr>
          </a:p>
        </p:txBody>
      </p:sp>
      <p:sp>
        <p:nvSpPr>
          <p:cNvPr descr="title-id" id="245" name="Google Shape;245;p31"/>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424242"/>
                </a:solidFill>
                <a:latin typeface="Lato"/>
                <a:ea typeface="Lato"/>
                <a:cs typeface="Lato"/>
                <a:sym typeface="Lato"/>
              </a:rPr>
              <a:t>Which IDE for Python do you use? (multiple choice/you can select more than one that you use)</a:t>
            </a:r>
            <a:endParaRPr sz="3600">
              <a:solidFill>
                <a:srgbClr val="424242"/>
              </a:solidFill>
              <a:latin typeface="Lato"/>
              <a:ea typeface="Lato"/>
              <a:cs typeface="Lato"/>
              <a:sym typeface="Lato"/>
            </a:endParaRPr>
          </a:p>
        </p:txBody>
      </p:sp>
      <p:sp>
        <p:nvSpPr>
          <p:cNvPr id="246" name="Google Shape;246;p3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50" name="Shape 250"/>
        <p:cNvGrpSpPr/>
        <p:nvPr/>
      </p:nvGrpSpPr>
      <p:grpSpPr>
        <a:xfrm>
          <a:off x="0" y="0"/>
          <a:ext cx="0" cy="0"/>
          <a:chOff x="0" y="0"/>
          <a:chExt cx="0" cy="0"/>
        </a:xfrm>
      </p:grpSpPr>
      <p:sp>
        <p:nvSpPr>
          <p:cNvPr id="251" name="Google Shape;251;p32"/>
          <p:cNvSpPr txBox="1"/>
          <p:nvPr/>
        </p:nvSpPr>
        <p:spPr>
          <a:xfrm>
            <a:off x="92075" y="136922"/>
            <a:ext cx="8869500" cy="982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23747"/>
              </a:buClr>
              <a:buSzPts val="3800"/>
              <a:buFont typeface="Garamond"/>
              <a:buNone/>
            </a:pPr>
            <a:r>
              <a:rPr b="1" i="0" lang="en" sz="3500" u="none">
                <a:solidFill>
                  <a:srgbClr val="023747"/>
                </a:solidFill>
                <a:latin typeface="Garamond"/>
                <a:ea typeface="Garamond"/>
                <a:cs typeface="Garamond"/>
                <a:sym typeface="Garamond"/>
              </a:rPr>
              <a:t>Common data-vis problems (saturation)</a:t>
            </a:r>
            <a:endParaRPr sz="1100"/>
          </a:p>
        </p:txBody>
      </p:sp>
      <p:sp>
        <p:nvSpPr>
          <p:cNvPr id="252" name="Google Shape;252;p32"/>
          <p:cNvSpPr txBox="1"/>
          <p:nvPr/>
        </p:nvSpPr>
        <p:spPr>
          <a:xfrm>
            <a:off x="5090450" y="685800"/>
            <a:ext cx="4053600" cy="3646800"/>
          </a:xfrm>
          <a:prstGeom prst="rect">
            <a:avLst/>
          </a:prstGeom>
          <a:noFill/>
          <a:ln>
            <a:noFill/>
          </a:ln>
        </p:spPr>
        <p:txBody>
          <a:bodyPr anchorCtr="0" anchor="t" bIns="46800" lIns="90000" spcFirstLastPara="1" rIns="90000" wrap="square" tIns="46800">
            <a:noAutofit/>
          </a:bodyPr>
          <a:lstStyle/>
          <a:p>
            <a:pPr indent="-241300" lvl="1" marL="627062" marR="0" rtl="0" algn="l">
              <a:lnSpc>
                <a:spcPct val="100000"/>
              </a:lnSpc>
              <a:spcBef>
                <a:spcPts val="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intensity of colour</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f. e. if you set the alpha to 0.1, you have only about 10 points that can overlap before saturation (+first plotted data loss)</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&gt; 10 overlapping points identical</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Solution: </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smaller points</a:t>
            </a:r>
            <a:endParaRPr sz="1000"/>
          </a:p>
          <a:p>
            <a:pPr indent="-241300" lvl="1" marL="627062" marR="0" rtl="0" algn="l">
              <a:lnSpc>
                <a:spcPct val="100000"/>
              </a:lnSpc>
              <a:spcBef>
                <a:spcPts val="500"/>
              </a:spcBef>
              <a:spcAft>
                <a:spcPts val="0"/>
              </a:spcAft>
              <a:buClr>
                <a:srgbClr val="023747"/>
              </a:buClr>
              <a:buSzPts val="1140"/>
              <a:buFont typeface="Noto Sans Symbols"/>
              <a:buChar char="🞑"/>
            </a:pPr>
            <a:r>
              <a:rPr b="1" i="0" lang="en" sz="1800" u="none" cap="none" strike="noStrike">
                <a:solidFill>
                  <a:srgbClr val="023747"/>
                </a:solidFill>
                <a:latin typeface="Garamond"/>
                <a:ea typeface="Garamond"/>
                <a:cs typeface="Garamond"/>
                <a:sym typeface="Garamond"/>
              </a:rPr>
              <a:t>change shape no fill of data points</a:t>
            </a:r>
            <a:endParaRPr sz="1000"/>
          </a:p>
        </p:txBody>
      </p:sp>
      <p:pic>
        <p:nvPicPr>
          <p:cNvPr id="253" name="Google Shape;253;p32"/>
          <p:cNvPicPr preferRelativeResize="0"/>
          <p:nvPr/>
        </p:nvPicPr>
        <p:blipFill rotWithShape="1">
          <a:blip r:embed="rId3">
            <a:alphaModFix/>
          </a:blip>
          <a:srcRect b="0" l="0" r="0" t="0"/>
          <a:stretch/>
        </p:blipFill>
        <p:spPr>
          <a:xfrm>
            <a:off x="0" y="685800"/>
            <a:ext cx="5424897" cy="3565922"/>
          </a:xfrm>
          <a:prstGeom prst="rect">
            <a:avLst/>
          </a:prstGeom>
          <a:noFill/>
          <a:ln>
            <a:noFill/>
          </a:ln>
        </p:spPr>
      </p:pic>
      <p:sp>
        <p:nvSpPr>
          <p:cNvPr id="254" name="Google Shape;254;p3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255" name="Google Shape;255;p32"/>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13</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59" name="Shape 259"/>
        <p:cNvGrpSpPr/>
        <p:nvPr/>
      </p:nvGrpSpPr>
      <p:grpSpPr>
        <a:xfrm>
          <a:off x="0" y="0"/>
          <a:ext cx="0" cy="0"/>
          <a:chOff x="0" y="0"/>
          <a:chExt cx="0" cy="0"/>
        </a:xfrm>
      </p:grpSpPr>
      <p:sp>
        <p:nvSpPr>
          <p:cNvPr id="260" name="Google Shape;260;p33"/>
          <p:cNvSpPr txBox="1"/>
          <p:nvPr/>
        </p:nvSpPr>
        <p:spPr>
          <a:xfrm>
            <a:off x="92075" y="136922"/>
            <a:ext cx="8869500" cy="982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23747"/>
              </a:buClr>
              <a:buSzPts val="3800"/>
              <a:buFont typeface="Garamond"/>
              <a:buNone/>
            </a:pPr>
            <a:r>
              <a:rPr b="1" i="0" lang="en" sz="3300" u="none">
                <a:solidFill>
                  <a:srgbClr val="023747"/>
                </a:solidFill>
                <a:latin typeface="Garamond"/>
                <a:ea typeface="Garamond"/>
                <a:cs typeface="Garamond"/>
                <a:sym typeface="Garamond"/>
              </a:rPr>
              <a:t>Common data-vis problems (saturation)</a:t>
            </a:r>
            <a:endParaRPr sz="900"/>
          </a:p>
        </p:txBody>
      </p:sp>
      <p:sp>
        <p:nvSpPr>
          <p:cNvPr id="261" name="Google Shape;261;p33"/>
          <p:cNvSpPr txBox="1"/>
          <p:nvPr/>
        </p:nvSpPr>
        <p:spPr>
          <a:xfrm>
            <a:off x="5078925" y="685800"/>
            <a:ext cx="4065000" cy="3646800"/>
          </a:xfrm>
          <a:prstGeom prst="rect">
            <a:avLst/>
          </a:prstGeom>
          <a:noFill/>
          <a:ln>
            <a:noFill/>
          </a:ln>
        </p:spPr>
        <p:txBody>
          <a:bodyPr anchorCtr="0" anchor="t" bIns="46800" lIns="90000" spcFirstLastPara="1" rIns="90000" wrap="square" tIns="46800">
            <a:noAutofit/>
          </a:bodyPr>
          <a:lstStyle/>
          <a:p>
            <a:pPr indent="-254000" lvl="1" marL="627062" marR="0" rtl="0" algn="l">
              <a:lnSpc>
                <a:spcPct val="100000"/>
              </a:lnSpc>
              <a:spcBef>
                <a:spcPts val="0"/>
              </a:spcBef>
              <a:spcAft>
                <a:spcPts val="0"/>
              </a:spcAft>
              <a:buClr>
                <a:srgbClr val="023747"/>
              </a:buClr>
              <a:buSzPts val="1340"/>
              <a:buFont typeface="Noto Sans Symbols"/>
              <a:buChar char="🞑"/>
            </a:pPr>
            <a:r>
              <a:rPr b="1" i="0" lang="en" sz="2000" u="none" cap="none" strike="noStrike">
                <a:solidFill>
                  <a:srgbClr val="023747"/>
                </a:solidFill>
                <a:latin typeface="Garamond"/>
                <a:ea typeface="Garamond"/>
                <a:cs typeface="Garamond"/>
                <a:sym typeface="Garamond"/>
              </a:rPr>
              <a:t>with same alpha value, but more points (same problem) </a:t>
            </a:r>
            <a:endParaRPr sz="1200"/>
          </a:p>
          <a:p>
            <a:pPr indent="-254000" lvl="1" marL="627062" marR="0" rtl="0" algn="l">
              <a:lnSpc>
                <a:spcPct val="100000"/>
              </a:lnSpc>
              <a:spcBef>
                <a:spcPts val="500"/>
              </a:spcBef>
              <a:spcAft>
                <a:spcPts val="0"/>
              </a:spcAft>
              <a:buClr>
                <a:srgbClr val="023747"/>
              </a:buClr>
              <a:buSzPts val="1340"/>
              <a:buFont typeface="Noto Sans Symbols"/>
              <a:buChar char="🞑"/>
            </a:pPr>
            <a:r>
              <a:rPr b="1" i="0" lang="en" sz="2000" u="none" cap="none" strike="noStrike">
                <a:solidFill>
                  <a:srgbClr val="023747"/>
                </a:solidFill>
                <a:latin typeface="Garamond"/>
                <a:ea typeface="Garamond"/>
                <a:cs typeface="Garamond"/>
                <a:sym typeface="Garamond"/>
              </a:rPr>
              <a:t>hard to know when the data are misrepresented</a:t>
            </a:r>
            <a:endParaRPr sz="1200"/>
          </a:p>
          <a:p>
            <a:pPr indent="-254000" lvl="1" marL="627062" marR="0" rtl="0" algn="l">
              <a:lnSpc>
                <a:spcPct val="100000"/>
              </a:lnSpc>
              <a:spcBef>
                <a:spcPts val="500"/>
              </a:spcBef>
              <a:spcAft>
                <a:spcPts val="0"/>
              </a:spcAft>
              <a:buClr>
                <a:srgbClr val="023747"/>
              </a:buClr>
              <a:buSzPts val="1340"/>
              <a:buFont typeface="Noto Sans Symbols"/>
              <a:buChar char="🞑"/>
            </a:pPr>
            <a:r>
              <a:rPr b="1" i="0" lang="en" sz="2000" u="none" cap="none" strike="noStrike">
                <a:solidFill>
                  <a:srgbClr val="023747"/>
                </a:solidFill>
                <a:latin typeface="Garamond"/>
                <a:ea typeface="Garamond"/>
                <a:cs typeface="Garamond"/>
                <a:sym typeface="Garamond"/>
              </a:rPr>
              <a:t>Solution: </a:t>
            </a:r>
            <a:endParaRPr sz="1200"/>
          </a:p>
          <a:p>
            <a:pPr indent="-254000" lvl="1" marL="627062" marR="0" rtl="0" algn="l">
              <a:lnSpc>
                <a:spcPct val="100000"/>
              </a:lnSpc>
              <a:spcBef>
                <a:spcPts val="500"/>
              </a:spcBef>
              <a:spcAft>
                <a:spcPts val="0"/>
              </a:spcAft>
              <a:buClr>
                <a:srgbClr val="023747"/>
              </a:buClr>
              <a:buSzPts val="1340"/>
              <a:buFont typeface="Noto Sans Symbols"/>
              <a:buChar char="🞑"/>
            </a:pPr>
            <a:r>
              <a:rPr b="1" i="0" lang="en" sz="2000" u="none" cap="none" strike="noStrike">
                <a:solidFill>
                  <a:srgbClr val="023747"/>
                </a:solidFill>
                <a:latin typeface="Garamond"/>
                <a:ea typeface="Garamond"/>
                <a:cs typeface="Garamond"/>
                <a:sym typeface="Garamond"/>
              </a:rPr>
              <a:t>again smaller points can help (+higher resolution)</a:t>
            </a:r>
            <a:endParaRPr sz="1200"/>
          </a:p>
          <a:p>
            <a:pPr indent="-254000" lvl="1" marL="627062" marR="0" rtl="0" algn="l">
              <a:lnSpc>
                <a:spcPct val="100000"/>
              </a:lnSpc>
              <a:spcBef>
                <a:spcPts val="500"/>
              </a:spcBef>
              <a:spcAft>
                <a:spcPts val="0"/>
              </a:spcAft>
              <a:buClr>
                <a:srgbClr val="023747"/>
              </a:buClr>
              <a:buSzPts val="1340"/>
              <a:buFont typeface="Noto Sans Symbols"/>
              <a:buChar char="🞑"/>
            </a:pPr>
            <a:r>
              <a:rPr b="1" i="0" lang="en" sz="2000" u="none" cap="none" strike="noStrike">
                <a:solidFill>
                  <a:srgbClr val="023747"/>
                </a:solidFill>
                <a:latin typeface="Garamond"/>
                <a:ea typeface="Garamond"/>
                <a:cs typeface="Garamond"/>
                <a:sym typeface="Garamond"/>
              </a:rPr>
              <a:t>although shape and size of the point is tricky to pick</a:t>
            </a:r>
            <a:endParaRPr sz="1200"/>
          </a:p>
        </p:txBody>
      </p:sp>
      <p:pic>
        <p:nvPicPr>
          <p:cNvPr id="262" name="Google Shape;262;p33"/>
          <p:cNvPicPr preferRelativeResize="0"/>
          <p:nvPr/>
        </p:nvPicPr>
        <p:blipFill rotWithShape="1">
          <a:blip r:embed="rId3">
            <a:alphaModFix/>
          </a:blip>
          <a:srcRect b="0" l="0" r="0" t="0"/>
          <a:stretch/>
        </p:blipFill>
        <p:spPr>
          <a:xfrm>
            <a:off x="0" y="685800"/>
            <a:ext cx="5309574" cy="3565925"/>
          </a:xfrm>
          <a:prstGeom prst="rect">
            <a:avLst/>
          </a:prstGeom>
          <a:noFill/>
          <a:ln>
            <a:noFill/>
          </a:ln>
        </p:spPr>
      </p:pic>
      <p:sp>
        <p:nvSpPr>
          <p:cNvPr id="263" name="Google Shape;263;p3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264" name="Google Shape;264;p33"/>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14</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76" name="Shape 76"/>
        <p:cNvGrpSpPr/>
        <p:nvPr/>
      </p:nvGrpSpPr>
      <p:grpSpPr>
        <a:xfrm>
          <a:off x="0" y="0"/>
          <a:ext cx="0" cy="0"/>
          <a:chOff x="0" y="0"/>
          <a:chExt cx="0" cy="0"/>
        </a:xfrm>
      </p:grpSpPr>
      <p:sp>
        <p:nvSpPr>
          <p:cNvPr id="77" name="Google Shape;77;p16"/>
          <p:cNvSpPr txBox="1"/>
          <p:nvPr/>
        </p:nvSpPr>
        <p:spPr>
          <a:xfrm>
            <a:off x="539493" y="195263"/>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Talk Structure</a:t>
            </a:r>
            <a:endParaRPr sz="1100"/>
          </a:p>
        </p:txBody>
      </p:sp>
      <p:sp>
        <p:nvSpPr>
          <p:cNvPr id="78" name="Google Shape;78;p16"/>
          <p:cNvSpPr txBox="1"/>
          <p:nvPr/>
        </p:nvSpPr>
        <p:spPr>
          <a:xfrm>
            <a:off x="0" y="789375"/>
            <a:ext cx="9145200" cy="3530700"/>
          </a:xfrm>
          <a:prstGeom prst="rect">
            <a:avLst/>
          </a:prstGeom>
          <a:noFill/>
          <a:ln>
            <a:noFill/>
          </a:ln>
        </p:spPr>
        <p:txBody>
          <a:bodyPr anchorCtr="0" anchor="t" bIns="35100" lIns="67500" spcFirstLastPara="1" rIns="67500" wrap="square" tIns="35100">
            <a:noAutofit/>
          </a:bodyPr>
          <a:lstStyle/>
          <a:p>
            <a:pPr indent="-203200" lvl="1" marL="482600" marR="0" rtl="0" algn="l">
              <a:lnSpc>
                <a:spcPct val="100000"/>
              </a:lnSpc>
              <a:spcBef>
                <a:spcPts val="0"/>
              </a:spcBef>
              <a:spcAft>
                <a:spcPts val="0"/>
              </a:spcAft>
              <a:buClr>
                <a:srgbClr val="000000"/>
              </a:buClr>
              <a:buSzPts val="800"/>
              <a:buFont typeface="Twentieth Century"/>
              <a:buNone/>
            </a:pPr>
            <a:r>
              <a:t/>
            </a:r>
            <a:endParaRPr b="1" i="0" sz="800" u="none" cap="none" strike="noStrike">
              <a:solidFill>
                <a:srgbClr val="023747"/>
              </a:solidFill>
              <a:latin typeface="Garamond"/>
              <a:ea typeface="Garamond"/>
              <a:cs typeface="Garamond"/>
              <a:sym typeface="Garamond"/>
            </a:endParaRPr>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1. Introduction, History of Python, DataViz </a:t>
            </a:r>
            <a:r>
              <a:rPr b="1" lang="en" sz="1500">
                <a:solidFill>
                  <a:srgbClr val="023747"/>
                </a:solidFill>
                <a:latin typeface="Garamond"/>
                <a:ea typeface="Garamond"/>
                <a:cs typeface="Garamond"/>
                <a:sym typeface="Garamond"/>
              </a:rPr>
              <a:t>&amp; </a:t>
            </a:r>
            <a:r>
              <a:rPr b="1" i="0" lang="en" sz="1500" u="none" cap="none" strike="noStrike">
                <a:solidFill>
                  <a:srgbClr val="023747"/>
                </a:solidFill>
                <a:latin typeface="Garamond"/>
                <a:ea typeface="Garamond"/>
                <a:cs typeface="Garamond"/>
                <a:sym typeface="Garamond"/>
              </a:rPr>
              <a:t>Data Science </a:t>
            </a:r>
            <a:r>
              <a:rPr b="1" lang="en" sz="1500">
                <a:solidFill>
                  <a:srgbClr val="023747"/>
                </a:solidFill>
                <a:latin typeface="Garamond"/>
                <a:ea typeface="Garamond"/>
                <a:cs typeface="Garamond"/>
                <a:sym typeface="Garamond"/>
              </a:rPr>
              <a:t>+</a:t>
            </a:r>
            <a:r>
              <a:rPr b="1" i="0" lang="en" sz="1500" u="none" cap="none" strike="noStrike">
                <a:solidFill>
                  <a:srgbClr val="023747"/>
                </a:solidFill>
                <a:latin typeface="Garamond"/>
                <a:ea typeface="Garamond"/>
                <a:cs typeface="Garamond"/>
                <a:sym typeface="Garamond"/>
              </a:rPr>
              <a:t> Why Python?/Motivation </a:t>
            </a:r>
            <a:r>
              <a:rPr b="0" i="0" lang="en" sz="1500" u="none" cap="none" strike="noStrike">
                <a:solidFill>
                  <a:srgbClr val="023747"/>
                </a:solidFill>
                <a:latin typeface="Garamond"/>
                <a:ea typeface="Garamond"/>
                <a:cs typeface="Garamond"/>
                <a:sym typeface="Garamond"/>
              </a:rPr>
              <a:t>(</a:t>
            </a:r>
            <a:r>
              <a:rPr lang="en" sz="1500">
                <a:solidFill>
                  <a:srgbClr val="023747"/>
                </a:solidFill>
                <a:latin typeface="Garamond"/>
                <a:ea typeface="Garamond"/>
                <a:cs typeface="Garamond"/>
                <a:sym typeface="Garamond"/>
              </a:rPr>
              <a:t>8</a:t>
            </a:r>
            <a:r>
              <a:rPr b="0" i="0" lang="en" sz="1500" u="none" cap="none" strike="noStrike">
                <a:solidFill>
                  <a:srgbClr val="023747"/>
                </a:solidFill>
                <a:latin typeface="Garamond"/>
                <a:ea typeface="Garamond"/>
                <a:cs typeface="Garamond"/>
                <a:sym typeface="Garamond"/>
              </a:rPr>
              <a:t>-</a:t>
            </a:r>
            <a:r>
              <a:rPr lang="en" sz="1500">
                <a:solidFill>
                  <a:srgbClr val="023747"/>
                </a:solidFill>
                <a:latin typeface="Garamond"/>
                <a:ea typeface="Garamond"/>
                <a:cs typeface="Garamond"/>
                <a:sym typeface="Garamond"/>
              </a:rPr>
              <a:t>10</a:t>
            </a:r>
            <a:r>
              <a:rPr b="0" i="0" lang="en" sz="1500" u="none" cap="none" strike="noStrike">
                <a:solidFill>
                  <a:srgbClr val="023747"/>
                </a:solidFill>
                <a:latin typeface="Garamond"/>
                <a:ea typeface="Garamond"/>
                <a:cs typeface="Garamond"/>
                <a:sym typeface="Garamond"/>
              </a:rPr>
              <a:t> min.)</a:t>
            </a:r>
            <a:endParaRPr sz="1100"/>
          </a:p>
          <a:p>
            <a:pPr indent="-203200" lvl="1" marL="482600" marR="0" rtl="0" algn="l">
              <a:lnSpc>
                <a:spcPct val="100000"/>
              </a:lnSpc>
              <a:spcBef>
                <a:spcPts val="400"/>
              </a:spcBef>
              <a:spcAft>
                <a:spcPts val="0"/>
              </a:spcAft>
              <a:buClr>
                <a:srgbClr val="023747"/>
              </a:buClr>
              <a:buSzPts val="1500"/>
              <a:buFont typeface="Garamond"/>
              <a:buNone/>
            </a:pPr>
            <a:r>
              <a:rPr b="1" i="0" lang="en" sz="1500" u="none" cap="none" strike="noStrike">
                <a:solidFill>
                  <a:srgbClr val="023747"/>
                </a:solidFill>
                <a:latin typeface="Garamond"/>
                <a:ea typeface="Garamond"/>
                <a:cs typeface="Garamond"/>
                <a:sym typeface="Garamond"/>
              </a:rPr>
              <a:t>- Humble Beginnings of Data Visualization </a:t>
            </a:r>
            <a:r>
              <a:rPr b="1" lang="en" sz="1500">
                <a:solidFill>
                  <a:srgbClr val="023747"/>
                </a:solidFill>
                <a:latin typeface="Garamond"/>
                <a:ea typeface="Garamond"/>
                <a:cs typeface="Garamond"/>
                <a:sym typeface="Garamond"/>
              </a:rPr>
              <a:t>&amp;</a:t>
            </a:r>
            <a:r>
              <a:rPr b="1" i="0" lang="en" sz="1500" u="none" cap="none" strike="noStrike">
                <a:solidFill>
                  <a:srgbClr val="023747"/>
                </a:solidFill>
                <a:latin typeface="Garamond"/>
                <a:ea typeface="Garamond"/>
                <a:cs typeface="Garamond"/>
                <a:sym typeface="Garamond"/>
              </a:rPr>
              <a:t> Science </a:t>
            </a:r>
            <a:endParaRPr sz="1100"/>
          </a:p>
          <a:p>
            <a:pPr indent="-203200" lvl="1" marL="482600" marR="0" rtl="0" algn="l">
              <a:lnSpc>
                <a:spcPct val="100000"/>
              </a:lnSpc>
              <a:spcBef>
                <a:spcPts val="400"/>
              </a:spcBef>
              <a:spcAft>
                <a:spcPts val="0"/>
              </a:spcAft>
              <a:buClr>
                <a:srgbClr val="023747"/>
              </a:buClr>
              <a:buSzPts val="1500"/>
              <a:buFont typeface="Garamond"/>
              <a:buNone/>
            </a:pPr>
            <a:r>
              <a:rPr b="1" i="0" lang="en" sz="1500" u="none" cap="none" strike="noStrike">
                <a:solidFill>
                  <a:srgbClr val="023747"/>
                </a:solidFill>
                <a:latin typeface="Garamond"/>
                <a:ea typeface="Garamond"/>
                <a:cs typeface="Garamond"/>
                <a:sym typeface="Garamond"/>
              </a:rPr>
              <a:t>- What is Data Science &amp; Data Science Workflow</a:t>
            </a:r>
            <a:endParaRPr sz="1100"/>
          </a:p>
          <a:p>
            <a:pPr indent="-203200" lvl="1" marL="482600" marR="0" rtl="0" algn="l">
              <a:lnSpc>
                <a:spcPct val="100000"/>
              </a:lnSpc>
              <a:spcBef>
                <a:spcPts val="400"/>
              </a:spcBef>
              <a:spcAft>
                <a:spcPts val="0"/>
              </a:spcAft>
              <a:buClr>
                <a:srgbClr val="023747"/>
              </a:buClr>
              <a:buSzPts val="1500"/>
              <a:buFont typeface="Garamond"/>
              <a:buNone/>
            </a:pPr>
            <a:r>
              <a:rPr b="1" i="0" lang="en" sz="1500" u="none" cap="none" strike="noStrike">
                <a:solidFill>
                  <a:srgbClr val="023747"/>
                </a:solidFill>
                <a:latin typeface="Garamond"/>
                <a:ea typeface="Garamond"/>
                <a:cs typeface="Garamond"/>
                <a:sym typeface="Garamond"/>
              </a:rPr>
              <a:t>- </a:t>
            </a:r>
            <a:r>
              <a:rPr b="1" lang="en" sz="1500">
                <a:solidFill>
                  <a:srgbClr val="023747"/>
                </a:solidFill>
                <a:latin typeface="Garamond"/>
                <a:ea typeface="Garamond"/>
                <a:cs typeface="Garamond"/>
                <a:sym typeface="Garamond"/>
              </a:rPr>
              <a:t>Data Visualization Landscape</a:t>
            </a:r>
            <a:endParaRPr sz="1100"/>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2. </a:t>
            </a:r>
            <a:r>
              <a:rPr b="1" lang="en" sz="1500">
                <a:solidFill>
                  <a:srgbClr val="023747"/>
                </a:solidFill>
                <a:latin typeface="Garamond"/>
                <a:ea typeface="Garamond"/>
                <a:cs typeface="Garamond"/>
                <a:sym typeface="Garamond"/>
              </a:rPr>
              <a:t>Data Visualization  in Python (</a:t>
            </a:r>
            <a:r>
              <a:rPr b="1" i="0" lang="en" sz="1500" u="none" cap="none" strike="noStrike">
                <a:solidFill>
                  <a:srgbClr val="023747"/>
                </a:solidFill>
                <a:latin typeface="Garamond"/>
                <a:ea typeface="Garamond"/>
                <a:cs typeface="Garamond"/>
                <a:sym typeface="Garamond"/>
              </a:rPr>
              <a:t>tools), Where to start &amp; How to do it? </a:t>
            </a:r>
            <a:r>
              <a:rPr b="0" i="0" lang="en" sz="1500" u="none" cap="none" strike="noStrike">
                <a:solidFill>
                  <a:srgbClr val="023747"/>
                </a:solidFill>
                <a:latin typeface="Garamond"/>
                <a:ea typeface="Garamond"/>
                <a:cs typeface="Garamond"/>
                <a:sym typeface="Garamond"/>
              </a:rPr>
              <a:t>(10-12 min.)</a:t>
            </a:r>
            <a:endParaRPr sz="1100"/>
          </a:p>
          <a:p>
            <a:pPr indent="-203200" lvl="1" marL="482600" marR="0" rtl="0" algn="l">
              <a:lnSpc>
                <a:spcPct val="100000"/>
              </a:lnSpc>
              <a:spcBef>
                <a:spcPts val="400"/>
              </a:spcBef>
              <a:spcAft>
                <a:spcPts val="0"/>
              </a:spcAft>
              <a:buClr>
                <a:srgbClr val="023747"/>
              </a:buClr>
              <a:buSzPts val="1500"/>
              <a:buFont typeface="Garamond"/>
              <a:buNone/>
            </a:pPr>
            <a:r>
              <a:rPr b="1" i="0" lang="en" sz="1500" u="none" cap="none" strike="noStrike">
                <a:solidFill>
                  <a:srgbClr val="023747"/>
                </a:solidFill>
                <a:latin typeface="Garamond"/>
                <a:ea typeface="Garamond"/>
                <a:cs typeface="Garamond"/>
                <a:sym typeface="Garamond"/>
              </a:rPr>
              <a:t>- </a:t>
            </a:r>
            <a:r>
              <a:rPr b="1" lang="en" sz="1500">
                <a:solidFill>
                  <a:srgbClr val="023747"/>
                </a:solidFill>
                <a:latin typeface="Garamond"/>
                <a:ea typeface="Garamond"/>
                <a:cs typeface="Garamond"/>
                <a:sym typeface="Garamond"/>
              </a:rPr>
              <a:t>Data Visualization  in Python (PyData &amp; PyViz overview)</a:t>
            </a:r>
            <a:endParaRPr sz="200"/>
          </a:p>
          <a:p>
            <a:pPr indent="-203200" lvl="1" marL="482600" marR="0" rtl="0" algn="l">
              <a:lnSpc>
                <a:spcPct val="100000"/>
              </a:lnSpc>
              <a:spcBef>
                <a:spcPts val="400"/>
              </a:spcBef>
              <a:spcAft>
                <a:spcPts val="0"/>
              </a:spcAft>
              <a:buClr>
                <a:srgbClr val="023747"/>
              </a:buClr>
              <a:buSzPts val="1500"/>
              <a:buFont typeface="Garamond"/>
              <a:buNone/>
            </a:pPr>
            <a:r>
              <a:rPr b="1" i="0" lang="en" sz="1500" u="none" cap="none" strike="noStrike">
                <a:solidFill>
                  <a:srgbClr val="023747"/>
                </a:solidFill>
                <a:latin typeface="Garamond"/>
                <a:ea typeface="Garamond"/>
                <a:cs typeface="Garamond"/>
                <a:sym typeface="Garamond"/>
              </a:rPr>
              <a:t>- Why should people care? (PyData Worldwide &amp; PyData movement/educational programme)</a:t>
            </a:r>
            <a:endParaRPr sz="1100"/>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3. </a:t>
            </a:r>
            <a:r>
              <a:rPr b="1" lang="en" sz="1500">
                <a:solidFill>
                  <a:srgbClr val="023747"/>
                </a:solidFill>
                <a:latin typeface="Garamond"/>
                <a:ea typeface="Garamond"/>
                <a:cs typeface="Garamond"/>
                <a:sym typeface="Garamond"/>
              </a:rPr>
              <a:t>Common DataViz Problems and pitfalls/mistakes (and how to resolve them) </a:t>
            </a:r>
            <a:r>
              <a:rPr b="0" i="0" lang="en" sz="1500" u="none" cap="none" strike="noStrike">
                <a:solidFill>
                  <a:srgbClr val="023747"/>
                </a:solidFill>
                <a:latin typeface="Garamond"/>
                <a:ea typeface="Garamond"/>
                <a:cs typeface="Garamond"/>
                <a:sym typeface="Garamond"/>
              </a:rPr>
              <a:t>(</a:t>
            </a:r>
            <a:r>
              <a:rPr lang="en" sz="1500">
                <a:solidFill>
                  <a:srgbClr val="023747"/>
                </a:solidFill>
                <a:latin typeface="Garamond"/>
                <a:ea typeface="Garamond"/>
                <a:cs typeface="Garamond"/>
                <a:sym typeface="Garamond"/>
              </a:rPr>
              <a:t>8</a:t>
            </a:r>
            <a:r>
              <a:rPr b="0" i="0" lang="en" sz="1500" u="none" cap="none" strike="noStrike">
                <a:solidFill>
                  <a:srgbClr val="023747"/>
                </a:solidFill>
                <a:latin typeface="Garamond"/>
                <a:ea typeface="Garamond"/>
                <a:cs typeface="Garamond"/>
                <a:sym typeface="Garamond"/>
              </a:rPr>
              <a:t>-</a:t>
            </a:r>
            <a:r>
              <a:rPr lang="en" sz="1500">
                <a:solidFill>
                  <a:srgbClr val="023747"/>
                </a:solidFill>
                <a:latin typeface="Garamond"/>
                <a:ea typeface="Garamond"/>
                <a:cs typeface="Garamond"/>
                <a:sym typeface="Garamond"/>
              </a:rPr>
              <a:t>10</a:t>
            </a:r>
            <a:r>
              <a:rPr b="0" i="0" lang="en" sz="1500" u="none" cap="none" strike="noStrike">
                <a:solidFill>
                  <a:srgbClr val="023747"/>
                </a:solidFill>
                <a:latin typeface="Garamond"/>
                <a:ea typeface="Garamond"/>
                <a:cs typeface="Garamond"/>
                <a:sym typeface="Garamond"/>
              </a:rPr>
              <a:t> min.)</a:t>
            </a:r>
            <a:endParaRPr sz="1100"/>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4. Conclusion (the end of talk +vision), Potential </a:t>
            </a:r>
            <a:r>
              <a:rPr b="1" lang="en" sz="1500">
                <a:solidFill>
                  <a:srgbClr val="023747"/>
                </a:solidFill>
                <a:latin typeface="Garamond"/>
                <a:ea typeface="Garamond"/>
                <a:cs typeface="Garamond"/>
                <a:sym typeface="Garamond"/>
              </a:rPr>
              <a:t>(our activities, partners, meetups) </a:t>
            </a:r>
            <a:r>
              <a:rPr b="1" i="0" lang="en" sz="1500" u="none" cap="none" strike="noStrike">
                <a:solidFill>
                  <a:srgbClr val="023747"/>
                </a:solidFill>
                <a:latin typeface="Garamond"/>
                <a:ea typeface="Garamond"/>
                <a:cs typeface="Garamond"/>
                <a:sym typeface="Garamond"/>
              </a:rPr>
              <a:t>&amp; Results </a:t>
            </a:r>
            <a:r>
              <a:rPr b="0" i="0" lang="en" sz="1500" u="none" cap="none" strike="noStrike">
                <a:solidFill>
                  <a:srgbClr val="023747"/>
                </a:solidFill>
                <a:latin typeface="Garamond"/>
                <a:ea typeface="Garamond"/>
                <a:cs typeface="Garamond"/>
                <a:sym typeface="Garamond"/>
              </a:rPr>
              <a:t>(2-5 min.)</a:t>
            </a:r>
            <a:endParaRPr sz="1100"/>
          </a:p>
          <a:p>
            <a:pPr indent="-203200" lvl="1" marL="482600" marR="0" rtl="0" algn="l">
              <a:lnSpc>
                <a:spcPct val="100000"/>
              </a:lnSpc>
              <a:spcBef>
                <a:spcPts val="400"/>
              </a:spcBef>
              <a:spcAft>
                <a:spcPts val="0"/>
              </a:spcAft>
              <a:buClr>
                <a:srgbClr val="023747"/>
              </a:buClr>
              <a:buSzPts val="1500"/>
              <a:buFont typeface="Garamond"/>
              <a:buNone/>
            </a:pPr>
            <a:r>
              <a:rPr b="1" i="0" lang="en" sz="1500" u="none" cap="none" strike="noStrike">
                <a:solidFill>
                  <a:srgbClr val="023747"/>
                </a:solidFill>
                <a:latin typeface="Garamond"/>
                <a:ea typeface="Garamond"/>
                <a:cs typeface="Garamond"/>
                <a:sym typeface="Garamond"/>
              </a:rPr>
              <a:t>- Future of Data Visualization &amp; Science (AI/ML/NLP in/outside Python) </a:t>
            </a:r>
            <a:r>
              <a:rPr i="0" lang="en" sz="1500" u="none" cap="none" strike="noStrike">
                <a:solidFill>
                  <a:srgbClr val="023747"/>
                </a:solidFill>
                <a:latin typeface="Garamond"/>
                <a:ea typeface="Garamond"/>
                <a:cs typeface="Garamond"/>
                <a:sym typeface="Garamond"/>
              </a:rPr>
              <a:t>(1-2 min.)</a:t>
            </a:r>
            <a:endParaRPr i="0" sz="1500" u="none" cap="none" strike="noStrike">
              <a:solidFill>
                <a:srgbClr val="023747"/>
              </a:solidFill>
              <a:latin typeface="Garamond"/>
              <a:ea typeface="Garamond"/>
              <a:cs typeface="Garamond"/>
              <a:sym typeface="Garamond"/>
            </a:endParaRPr>
          </a:p>
          <a:p>
            <a:pPr indent="-209550" lvl="1" marL="482600" rtl="0" algn="l">
              <a:spcBef>
                <a:spcPts val="400"/>
              </a:spcBef>
              <a:spcAft>
                <a:spcPts val="0"/>
              </a:spcAft>
              <a:buClr>
                <a:srgbClr val="023747"/>
              </a:buClr>
              <a:buSzPts val="1100"/>
              <a:buFont typeface="Noto Sans Symbols"/>
              <a:buChar char="🞑"/>
            </a:pPr>
            <a:r>
              <a:rPr b="1" lang="en" sz="1500">
                <a:solidFill>
                  <a:srgbClr val="023747"/>
                </a:solidFill>
                <a:latin typeface="Garamond"/>
                <a:ea typeface="Garamond"/>
                <a:cs typeface="Garamond"/>
                <a:sym typeface="Garamond"/>
              </a:rPr>
              <a:t>5</a:t>
            </a:r>
            <a:r>
              <a:rPr b="1" lang="en" sz="1500">
                <a:solidFill>
                  <a:srgbClr val="023747"/>
                </a:solidFill>
                <a:latin typeface="Garamond"/>
                <a:ea typeface="Garamond"/>
                <a:cs typeface="Garamond"/>
                <a:sym typeface="Garamond"/>
              </a:rPr>
              <a:t>. Discussion/Q&amp;A </a:t>
            </a:r>
            <a:r>
              <a:rPr lang="en" sz="1500">
                <a:solidFill>
                  <a:srgbClr val="023747"/>
                </a:solidFill>
                <a:latin typeface="Garamond"/>
                <a:ea typeface="Garamond"/>
                <a:cs typeface="Garamond"/>
                <a:sym typeface="Garamond"/>
              </a:rPr>
              <a:t>(5-6 min.)</a:t>
            </a:r>
            <a:endParaRPr sz="1500">
              <a:solidFill>
                <a:srgbClr val="023747"/>
              </a:solidFill>
              <a:latin typeface="Garamond"/>
              <a:ea typeface="Garamond"/>
              <a:cs typeface="Garamond"/>
              <a:sym typeface="Garamond"/>
            </a:endParaRPr>
          </a:p>
          <a:p>
            <a:pPr indent="0" lvl="0" marL="0" rtl="0" algn="ctr">
              <a:spcBef>
                <a:spcPts val="400"/>
              </a:spcBef>
              <a:spcAft>
                <a:spcPts val="0"/>
              </a:spcAft>
              <a:buNone/>
            </a:pPr>
            <a:r>
              <a:rPr b="1" lang="en" sz="1300">
                <a:solidFill>
                  <a:srgbClr val="023747"/>
                </a:solidFill>
                <a:latin typeface="Garamond"/>
                <a:ea typeface="Garamond"/>
                <a:cs typeface="Garamond"/>
                <a:sym typeface="Garamond"/>
              </a:rPr>
              <a:t>Slides (this talk) &gt; tiny.cc/WeAreDevsPython2021, Deepnote (Live-Code) &gt; </a:t>
            </a:r>
            <a:r>
              <a:rPr b="1" lang="en" sz="1200" u="sng">
                <a:solidFill>
                  <a:srgbClr val="023747"/>
                </a:solidFill>
                <a:latin typeface="Garamond"/>
                <a:ea typeface="Garamond"/>
                <a:cs typeface="Garamond"/>
                <a:sym typeface="Garamond"/>
                <a:hlinkClick r:id="rId3">
                  <a:extLst>
                    <a:ext uri="{A12FA001-AC4F-418D-AE19-62706E023703}">
                      <ahyp:hlinkClr val="tx"/>
                    </a:ext>
                  </a:extLst>
                </a:hlinkClick>
              </a:rPr>
              <a:t>http://bit.ly/PythonDayDeepnote</a:t>
            </a:r>
            <a:endParaRPr b="1">
              <a:solidFill>
                <a:srgbClr val="023747"/>
              </a:solidFill>
              <a:latin typeface="Garamond"/>
              <a:ea typeface="Garamond"/>
              <a:cs typeface="Garamond"/>
              <a:sym typeface="Garamond"/>
            </a:endParaRPr>
          </a:p>
          <a:p>
            <a:pPr indent="0" lvl="0" marL="0" rtl="0" algn="ctr">
              <a:spcBef>
                <a:spcPts val="400"/>
              </a:spcBef>
              <a:spcAft>
                <a:spcPts val="0"/>
              </a:spcAft>
              <a:buNone/>
            </a:pPr>
            <a:r>
              <a:rPr b="1" lang="en" sz="1300">
                <a:solidFill>
                  <a:srgbClr val="023747"/>
                </a:solidFill>
                <a:latin typeface="Garamond"/>
                <a:ea typeface="Garamond"/>
                <a:cs typeface="Garamond"/>
                <a:sym typeface="Garamond"/>
              </a:rPr>
              <a:t>Slides &amp; code (later today) https://github.com/radovankavicky/WeAreDevs2021</a:t>
            </a:r>
            <a:endParaRPr b="1" sz="1300">
              <a:solidFill>
                <a:srgbClr val="023747"/>
              </a:solidFill>
              <a:latin typeface="Garamond"/>
              <a:ea typeface="Garamond"/>
              <a:cs typeface="Garamond"/>
              <a:sym typeface="Garamond"/>
            </a:endParaRPr>
          </a:p>
          <a:p>
            <a:pPr indent="-203200" lvl="1" marL="482600" marR="0" rtl="0" algn="l">
              <a:lnSpc>
                <a:spcPct val="100000"/>
              </a:lnSpc>
              <a:spcBef>
                <a:spcPts val="400"/>
              </a:spcBef>
              <a:spcAft>
                <a:spcPts val="0"/>
              </a:spcAft>
              <a:buClr>
                <a:srgbClr val="023747"/>
              </a:buClr>
              <a:buSzPts val="1500"/>
              <a:buFont typeface="Garamond"/>
              <a:buNone/>
            </a:pPr>
            <a:r>
              <a:rPr b="1" i="0" lang="en" sz="1500" u="none" cap="none" strike="noStrike">
                <a:solidFill>
                  <a:srgbClr val="023747"/>
                </a:solidFill>
                <a:latin typeface="Garamond"/>
                <a:ea typeface="Garamond"/>
                <a:cs typeface="Garamond"/>
                <a:sym typeface="Garamond"/>
              </a:rPr>
              <a:t> </a:t>
            </a:r>
            <a:endParaRPr sz="1100"/>
          </a:p>
        </p:txBody>
      </p:sp>
      <p:sp>
        <p:nvSpPr>
          <p:cNvPr id="79" name="Google Shape;79;p16"/>
          <p:cNvSpPr txBox="1"/>
          <p:nvPr/>
        </p:nvSpPr>
        <p:spPr>
          <a:xfrm>
            <a:off x="2439035" y="4516040"/>
            <a:ext cx="6706155" cy="51435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80" name="Google Shape;80;p16"/>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1</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68" name="Shape 268"/>
        <p:cNvGrpSpPr/>
        <p:nvPr/>
      </p:nvGrpSpPr>
      <p:grpSpPr>
        <a:xfrm>
          <a:off x="0" y="0"/>
          <a:ext cx="0" cy="0"/>
          <a:chOff x="0" y="0"/>
          <a:chExt cx="0" cy="0"/>
        </a:xfrm>
      </p:grpSpPr>
      <p:sp>
        <p:nvSpPr>
          <p:cNvPr id="269" name="Google Shape;269;p34"/>
          <p:cNvSpPr txBox="1"/>
          <p:nvPr/>
        </p:nvSpPr>
        <p:spPr>
          <a:xfrm>
            <a:off x="92075" y="136922"/>
            <a:ext cx="8869500" cy="982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23747"/>
              </a:buClr>
              <a:buSzPts val="3800"/>
              <a:buFont typeface="Garamond"/>
              <a:buNone/>
            </a:pPr>
            <a:r>
              <a:rPr b="1" i="0" lang="en" sz="3400" u="none">
                <a:solidFill>
                  <a:srgbClr val="023747"/>
                </a:solidFill>
                <a:latin typeface="Garamond"/>
                <a:ea typeface="Garamond"/>
                <a:cs typeface="Garamond"/>
                <a:sym typeface="Garamond"/>
              </a:rPr>
              <a:t>Common data-vis problems (saturation)</a:t>
            </a:r>
            <a:endParaRPr sz="1000"/>
          </a:p>
        </p:txBody>
      </p:sp>
      <p:sp>
        <p:nvSpPr>
          <p:cNvPr id="270" name="Google Shape;270;p34"/>
          <p:cNvSpPr txBox="1"/>
          <p:nvPr/>
        </p:nvSpPr>
        <p:spPr>
          <a:xfrm>
            <a:off x="5055850" y="685800"/>
            <a:ext cx="4088100" cy="3646800"/>
          </a:xfrm>
          <a:prstGeom prst="rect">
            <a:avLst/>
          </a:prstGeom>
          <a:noFill/>
          <a:ln>
            <a:noFill/>
          </a:ln>
        </p:spPr>
        <p:txBody>
          <a:bodyPr anchorCtr="0" anchor="t" bIns="46800" lIns="90000" spcFirstLastPara="1" rIns="90000" wrap="square" tIns="46800">
            <a:noAutofit/>
          </a:bodyPr>
          <a:lstStyle/>
          <a:p>
            <a:pPr indent="-247650" lvl="1" marL="627062" marR="0" rtl="0" algn="l">
              <a:lnSpc>
                <a:spcPct val="100000"/>
              </a:lnSpc>
              <a:spcBef>
                <a:spcPts val="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smaller points you cannot see clearly</a:t>
            </a:r>
            <a:endParaRPr sz="1100"/>
          </a:p>
          <a:p>
            <a:pPr indent="-247650" lvl="1" marL="627062" marR="0" rtl="0" algn="l">
              <a:lnSpc>
                <a:spcPct val="100000"/>
              </a:lnSpc>
              <a:spcBef>
                <a:spcPts val="50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one pixel per data point</a:t>
            </a:r>
            <a:endParaRPr sz="1100"/>
          </a:p>
          <a:p>
            <a:pPr indent="-247650" lvl="1" marL="627062" marR="0" rtl="0" algn="l">
              <a:lnSpc>
                <a:spcPct val="100000"/>
              </a:lnSpc>
              <a:spcBef>
                <a:spcPts val="50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Solution: </a:t>
            </a:r>
            <a:endParaRPr sz="1100"/>
          </a:p>
          <a:p>
            <a:pPr indent="-247650" lvl="1" marL="627062" marR="0" rtl="0" algn="l">
              <a:lnSpc>
                <a:spcPct val="100000"/>
              </a:lnSpc>
              <a:spcBef>
                <a:spcPts val="50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higher resolution or scaling +different type of visualization, f.e. heatmap</a:t>
            </a:r>
            <a:endParaRPr sz="1100"/>
          </a:p>
          <a:p>
            <a:pPr indent="-247650" lvl="1" marL="627062" marR="0" rtl="0" algn="l">
              <a:lnSpc>
                <a:spcPct val="100000"/>
              </a:lnSpc>
              <a:spcBef>
                <a:spcPts val="50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auto-range on pixels (data-shades)</a:t>
            </a:r>
            <a:endParaRPr sz="1100"/>
          </a:p>
          <a:p>
            <a:pPr indent="-247650" lvl="1" marL="627062" marR="0" rtl="0" algn="l">
              <a:lnSpc>
                <a:spcPct val="100000"/>
              </a:lnSpc>
              <a:spcBef>
                <a:spcPts val="50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add zooming/interactivity for user</a:t>
            </a:r>
            <a:endParaRPr sz="1100"/>
          </a:p>
        </p:txBody>
      </p:sp>
      <p:pic>
        <p:nvPicPr>
          <p:cNvPr id="271" name="Google Shape;271;p34"/>
          <p:cNvPicPr preferRelativeResize="0"/>
          <p:nvPr/>
        </p:nvPicPr>
        <p:blipFill rotWithShape="1">
          <a:blip r:embed="rId3">
            <a:alphaModFix/>
          </a:blip>
          <a:srcRect b="0" l="0" r="0" t="0"/>
          <a:stretch/>
        </p:blipFill>
        <p:spPr>
          <a:xfrm>
            <a:off x="0" y="685800"/>
            <a:ext cx="5217303" cy="3565923"/>
          </a:xfrm>
          <a:prstGeom prst="rect">
            <a:avLst/>
          </a:prstGeom>
          <a:noFill/>
          <a:ln>
            <a:noFill/>
          </a:ln>
        </p:spPr>
      </p:pic>
      <p:sp>
        <p:nvSpPr>
          <p:cNvPr id="272" name="Google Shape;272;p3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273" name="Google Shape;273;p34"/>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15</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77" name="Shape 277"/>
        <p:cNvGrpSpPr/>
        <p:nvPr/>
      </p:nvGrpSpPr>
      <p:grpSpPr>
        <a:xfrm>
          <a:off x="0" y="0"/>
          <a:ext cx="0" cy="0"/>
          <a:chOff x="0" y="0"/>
          <a:chExt cx="0" cy="0"/>
        </a:xfrm>
      </p:grpSpPr>
      <p:sp>
        <p:nvSpPr>
          <p:cNvPr id="278" name="Google Shape;278;p35"/>
          <p:cNvSpPr txBox="1"/>
          <p:nvPr/>
        </p:nvSpPr>
        <p:spPr>
          <a:xfrm>
            <a:off x="92075" y="136922"/>
            <a:ext cx="8869500" cy="982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23747"/>
              </a:buClr>
              <a:buSzPts val="3800"/>
              <a:buFont typeface="Garamond"/>
              <a:buNone/>
            </a:pPr>
            <a:r>
              <a:rPr b="1" i="0" lang="en" sz="3600" u="none">
                <a:solidFill>
                  <a:srgbClr val="023747"/>
                </a:solidFill>
                <a:latin typeface="Garamond"/>
                <a:ea typeface="Garamond"/>
                <a:cs typeface="Garamond"/>
                <a:sym typeface="Garamond"/>
              </a:rPr>
              <a:t>Common data-vis problems (binning)</a:t>
            </a:r>
            <a:endParaRPr sz="1200"/>
          </a:p>
        </p:txBody>
      </p:sp>
      <p:sp>
        <p:nvSpPr>
          <p:cNvPr id="279" name="Google Shape;279;p35"/>
          <p:cNvSpPr txBox="1"/>
          <p:nvPr/>
        </p:nvSpPr>
        <p:spPr>
          <a:xfrm>
            <a:off x="5217300" y="685800"/>
            <a:ext cx="3926700" cy="3646800"/>
          </a:xfrm>
          <a:prstGeom prst="rect">
            <a:avLst/>
          </a:prstGeom>
          <a:noFill/>
          <a:ln>
            <a:noFill/>
          </a:ln>
        </p:spPr>
        <p:txBody>
          <a:bodyPr anchorCtr="0" anchor="t" bIns="46800" lIns="90000" spcFirstLastPara="1" rIns="90000" wrap="square" tIns="46800">
            <a:noAutofit/>
          </a:bodyPr>
          <a:lstStyle/>
          <a:p>
            <a:pPr indent="-247650" lvl="1" marL="627062" marR="0" rtl="0" algn="l">
              <a:lnSpc>
                <a:spcPct val="100000"/>
              </a:lnSpc>
              <a:spcBef>
                <a:spcPts val="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how many bins or pixels should represent a data point</a:t>
            </a:r>
            <a:endParaRPr sz="1100"/>
          </a:p>
          <a:p>
            <a:pPr indent="-247650" lvl="1" marL="627062" marR="0" rtl="0" algn="l">
              <a:lnSpc>
                <a:spcPct val="100000"/>
              </a:lnSpc>
              <a:spcBef>
                <a:spcPts val="50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tricky to set the right binning</a:t>
            </a:r>
            <a:endParaRPr sz="1100"/>
          </a:p>
          <a:p>
            <a:pPr indent="-247650" lvl="1" marL="627062" marR="0" rtl="0" algn="l">
              <a:lnSpc>
                <a:spcPct val="100000"/>
              </a:lnSpc>
              <a:spcBef>
                <a:spcPts val="50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two merged normal distributions look different under different binning</a:t>
            </a:r>
            <a:endParaRPr sz="1100"/>
          </a:p>
          <a:p>
            <a:pPr indent="-247650" lvl="1" marL="627062" marR="0" rtl="0" algn="l">
              <a:lnSpc>
                <a:spcPct val="100000"/>
              </a:lnSpc>
              <a:spcBef>
                <a:spcPts val="50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Solution: </a:t>
            </a:r>
            <a:endParaRPr sz="1100"/>
          </a:p>
          <a:p>
            <a:pPr indent="-247650" lvl="1" marL="627062" marR="0" rtl="0" algn="l">
              <a:lnSpc>
                <a:spcPct val="100000"/>
              </a:lnSpc>
              <a:spcBef>
                <a:spcPts val="500"/>
              </a:spcBef>
              <a:spcAft>
                <a:spcPts val="0"/>
              </a:spcAft>
              <a:buClr>
                <a:srgbClr val="023747"/>
              </a:buClr>
              <a:buSzPts val="1240"/>
              <a:buFont typeface="Noto Sans Symbols"/>
              <a:buChar char="🞑"/>
            </a:pPr>
            <a:r>
              <a:rPr b="1" i="0" lang="en" sz="1900" u="none" cap="none" strike="noStrike">
                <a:solidFill>
                  <a:srgbClr val="023747"/>
                </a:solidFill>
                <a:latin typeface="Garamond"/>
                <a:ea typeface="Garamond"/>
                <a:cs typeface="Garamond"/>
                <a:sym typeface="Garamond"/>
              </a:rPr>
              <a:t>heatmaps + scale/data-shading and zooming in/out</a:t>
            </a:r>
            <a:endParaRPr sz="1100"/>
          </a:p>
        </p:txBody>
      </p:sp>
      <p:pic>
        <p:nvPicPr>
          <p:cNvPr id="280" name="Google Shape;280;p35"/>
          <p:cNvPicPr preferRelativeResize="0"/>
          <p:nvPr/>
        </p:nvPicPr>
        <p:blipFill rotWithShape="1">
          <a:blip r:embed="rId3">
            <a:alphaModFix/>
          </a:blip>
          <a:srcRect b="0" l="0" r="0" t="0"/>
          <a:stretch/>
        </p:blipFill>
        <p:spPr>
          <a:xfrm>
            <a:off x="0" y="1119200"/>
            <a:ext cx="5263454" cy="2743177"/>
          </a:xfrm>
          <a:prstGeom prst="rect">
            <a:avLst/>
          </a:prstGeom>
          <a:noFill/>
          <a:ln>
            <a:noFill/>
          </a:ln>
        </p:spPr>
      </p:pic>
      <p:sp>
        <p:nvSpPr>
          <p:cNvPr id="281" name="Google Shape;281;p3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282" name="Google Shape;282;p35"/>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16</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86" name="Shape 286"/>
        <p:cNvGrpSpPr/>
        <p:nvPr/>
      </p:nvGrpSpPr>
      <p:grpSpPr>
        <a:xfrm>
          <a:off x="0" y="0"/>
          <a:ext cx="0" cy="0"/>
          <a:chOff x="0" y="0"/>
          <a:chExt cx="0" cy="0"/>
        </a:xfrm>
      </p:grpSpPr>
      <p:sp>
        <p:nvSpPr>
          <p:cNvPr id="287" name="Google Shape;287;p36"/>
          <p:cNvSpPr txBox="1"/>
          <p:nvPr/>
        </p:nvSpPr>
        <p:spPr>
          <a:xfrm>
            <a:off x="539493" y="195263"/>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GapData Institute (GDI) and how to support us.</a:t>
            </a:r>
            <a:endParaRPr sz="1100"/>
          </a:p>
        </p:txBody>
      </p:sp>
      <p:sp>
        <p:nvSpPr>
          <p:cNvPr id="288" name="Google Shape;288;p36"/>
          <p:cNvSpPr txBox="1"/>
          <p:nvPr/>
        </p:nvSpPr>
        <p:spPr>
          <a:xfrm>
            <a:off x="1784021" y="1016794"/>
            <a:ext cx="5144840" cy="3371850"/>
          </a:xfrm>
          <a:prstGeom prst="rect">
            <a:avLst/>
          </a:prstGeom>
          <a:noFill/>
          <a:ln>
            <a:noFill/>
          </a:ln>
        </p:spPr>
        <p:txBody>
          <a:bodyPr anchorCtr="0" anchor="t" bIns="35100" lIns="67500" spcFirstLastPara="1" rIns="67500" wrap="square" tIns="35100">
            <a:noAutofit/>
          </a:bodyPr>
          <a:lstStyle/>
          <a:p>
            <a:pPr indent="-196850" lvl="1" marL="469900" marR="0" rtl="0" algn="l">
              <a:lnSpc>
                <a:spcPct val="100000"/>
              </a:lnSpc>
              <a:spcBef>
                <a:spcPts val="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Economic Research &amp; Public Policy &amp; Data Science think-tank (data-tank)</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Data. Think. Change. </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GapData Institute (GDI) is a non-profit nonpartisan research institution harnessing power of data &amp; wisdom of economics for public good.</a:t>
            </a:r>
            <a:endParaRPr sz="1100"/>
          </a:p>
          <a:p>
            <a:pPr indent="0" lvl="0" marL="0" marR="0" rtl="0" algn="l">
              <a:lnSpc>
                <a:spcPct val="100000"/>
              </a:lnSpc>
              <a:spcBef>
                <a:spcPts val="0"/>
              </a:spcBef>
              <a:spcAft>
                <a:spcPts val="0"/>
              </a:spcAft>
              <a:buNone/>
            </a:pPr>
            <a:r>
              <a:t/>
            </a:r>
            <a:endParaRPr b="1" i="0" sz="1500" u="none" cap="none" strike="noStrike">
              <a:solidFill>
                <a:srgbClr val="023747"/>
              </a:solidFill>
              <a:latin typeface="Garamond"/>
              <a:ea typeface="Garamond"/>
              <a:cs typeface="Garamond"/>
              <a:sym typeface="Garamond"/>
            </a:endParaRPr>
          </a:p>
        </p:txBody>
      </p:sp>
      <p:pic>
        <p:nvPicPr>
          <p:cNvPr id="289" name="Google Shape;289;p36"/>
          <p:cNvPicPr preferRelativeResize="0"/>
          <p:nvPr/>
        </p:nvPicPr>
        <p:blipFill rotWithShape="1">
          <a:blip r:embed="rId3">
            <a:alphaModFix/>
          </a:blip>
          <a:srcRect b="0" l="0" r="0" t="0"/>
          <a:stretch/>
        </p:blipFill>
        <p:spPr>
          <a:xfrm>
            <a:off x="273915" y="3014663"/>
            <a:ext cx="3017830" cy="1169194"/>
          </a:xfrm>
          <a:prstGeom prst="rect">
            <a:avLst/>
          </a:prstGeom>
          <a:noFill/>
          <a:ln>
            <a:noFill/>
          </a:ln>
        </p:spPr>
      </p:pic>
      <p:pic>
        <p:nvPicPr>
          <p:cNvPr id="290" name="Google Shape;290;p36"/>
          <p:cNvPicPr preferRelativeResize="0"/>
          <p:nvPr/>
        </p:nvPicPr>
        <p:blipFill rotWithShape="1">
          <a:blip r:embed="rId4">
            <a:alphaModFix/>
          </a:blip>
          <a:srcRect b="0" l="0" r="0" t="0"/>
          <a:stretch/>
        </p:blipFill>
        <p:spPr>
          <a:xfrm>
            <a:off x="0" y="0"/>
            <a:ext cx="5762935" cy="4516040"/>
          </a:xfrm>
          <a:prstGeom prst="rect">
            <a:avLst/>
          </a:prstGeom>
          <a:noFill/>
          <a:ln>
            <a:noFill/>
          </a:ln>
        </p:spPr>
      </p:pic>
      <p:pic>
        <p:nvPicPr>
          <p:cNvPr id="291" name="Google Shape;291;p36"/>
          <p:cNvPicPr preferRelativeResize="0"/>
          <p:nvPr/>
        </p:nvPicPr>
        <p:blipFill rotWithShape="1">
          <a:blip r:embed="rId5">
            <a:alphaModFix/>
          </a:blip>
          <a:srcRect b="0" l="0" r="0" t="0"/>
          <a:stretch/>
        </p:blipFill>
        <p:spPr>
          <a:xfrm>
            <a:off x="4046798" y="0"/>
            <a:ext cx="5096011" cy="4516040"/>
          </a:xfrm>
          <a:prstGeom prst="rect">
            <a:avLst/>
          </a:prstGeom>
          <a:noFill/>
          <a:ln>
            <a:noFill/>
          </a:ln>
        </p:spPr>
      </p:pic>
      <p:sp>
        <p:nvSpPr>
          <p:cNvPr id="292" name="Google Shape;292;p36"/>
          <p:cNvSpPr txBox="1"/>
          <p:nvPr/>
        </p:nvSpPr>
        <p:spPr>
          <a:xfrm>
            <a:off x="4330240" y="2499122"/>
            <a:ext cx="7057482" cy="723900"/>
          </a:xfrm>
          <a:prstGeom prst="rect">
            <a:avLst/>
          </a:prstGeom>
          <a:noFill/>
          <a:ln>
            <a:noFill/>
          </a:ln>
        </p:spPr>
        <p:txBody>
          <a:bodyPr anchorCtr="0" anchor="b" bIns="35100" lIns="67500" spcFirstLastPara="1" rIns="67500" wrap="square" tIns="35100">
            <a:noAutofit/>
          </a:bodyPr>
          <a:lstStyle/>
          <a:p>
            <a:pPr indent="0" lvl="0" marL="0" marR="0" rtl="0" algn="l">
              <a:lnSpc>
                <a:spcPct val="100000"/>
              </a:lnSpc>
              <a:spcBef>
                <a:spcPts val="0"/>
              </a:spcBef>
              <a:spcAft>
                <a:spcPts val="0"/>
              </a:spcAft>
              <a:buClr>
                <a:srgbClr val="023747"/>
              </a:buClr>
              <a:buSzPts val="1900"/>
              <a:buFont typeface="Garamond"/>
              <a:buNone/>
            </a:pPr>
            <a:r>
              <a:rPr b="1" i="0" lang="en" sz="1900" u="none">
                <a:solidFill>
                  <a:srgbClr val="023747"/>
                </a:solidFill>
                <a:latin typeface="Garamond"/>
                <a:ea typeface="Garamond"/>
                <a:cs typeface="Garamond"/>
                <a:sym typeface="Garamond"/>
              </a:rPr>
              <a:t>Dr. Katherine Bouman</a:t>
            </a:r>
            <a:r>
              <a:rPr b="0" i="0" lang="en" sz="1900" u="none">
                <a:solidFill>
                  <a:srgbClr val="023747"/>
                </a:solidFill>
                <a:latin typeface="Twentieth Century"/>
                <a:ea typeface="Twentieth Century"/>
                <a:cs typeface="Twentieth Century"/>
                <a:sym typeface="Twentieth Century"/>
              </a:rPr>
              <a:t> </a:t>
            </a:r>
            <a:endParaRPr sz="1100"/>
          </a:p>
        </p:txBody>
      </p:sp>
      <p:sp>
        <p:nvSpPr>
          <p:cNvPr id="293" name="Google Shape;293;p36"/>
          <p:cNvSpPr txBox="1"/>
          <p:nvPr/>
        </p:nvSpPr>
        <p:spPr>
          <a:xfrm>
            <a:off x="0" y="4643025"/>
            <a:ext cx="24921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i="0" lang="en" sz="1600" u="none">
                <a:solidFill>
                  <a:srgbClr val="FFFFFF"/>
                </a:solidFill>
                <a:latin typeface="Garamond"/>
                <a:ea typeface="Garamond"/>
                <a:cs typeface="Garamond"/>
                <a:sym typeface="Garamond"/>
              </a:rPr>
              <a:t>#</a:t>
            </a:r>
            <a:r>
              <a:rPr b="1" lang="en" sz="1600">
                <a:solidFill>
                  <a:srgbClr val="FFFFFF"/>
                </a:solidFill>
                <a:latin typeface="Garamond"/>
                <a:ea typeface="Garamond"/>
                <a:cs typeface="Garamond"/>
                <a:sym typeface="Garamond"/>
              </a:rPr>
              <a:t>PythonDay</a:t>
            </a:r>
            <a:r>
              <a:rPr b="1" i="0" lang="en" sz="1600" u="none">
                <a:solidFill>
                  <a:srgbClr val="FFFFFF"/>
                </a:solidFill>
                <a:latin typeface="Garamond"/>
                <a:ea typeface="Garamond"/>
                <a:cs typeface="Garamond"/>
                <a:sym typeface="Garamond"/>
              </a:rPr>
              <a:t> @ sli.do</a:t>
            </a:r>
            <a:endParaRPr sz="1600"/>
          </a:p>
        </p:txBody>
      </p:sp>
      <p:sp>
        <p:nvSpPr>
          <p:cNvPr id="294" name="Google Shape;294;p3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98" name="Shape 298"/>
        <p:cNvGrpSpPr/>
        <p:nvPr/>
      </p:nvGrpSpPr>
      <p:grpSpPr>
        <a:xfrm>
          <a:off x="0" y="0"/>
          <a:ext cx="0" cy="0"/>
          <a:chOff x="0" y="0"/>
          <a:chExt cx="0" cy="0"/>
        </a:xfrm>
      </p:grpSpPr>
      <p:sp>
        <p:nvSpPr>
          <p:cNvPr id="299" name="Google Shape;299;p37"/>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700">
                <a:solidFill>
                  <a:srgbClr val="023747"/>
                </a:solidFill>
                <a:latin typeface="Garamond"/>
                <a:ea typeface="Garamond"/>
                <a:cs typeface="Garamond"/>
                <a:sym typeface="Garamond"/>
              </a:rPr>
              <a:t>Future of DataViz (in Python too) </a:t>
            </a:r>
            <a:r>
              <a:rPr b="1" i="0" lang="en" sz="2700" u="none">
                <a:solidFill>
                  <a:srgbClr val="023747"/>
                </a:solidFill>
                <a:latin typeface="Garamond"/>
                <a:ea typeface="Garamond"/>
                <a:cs typeface="Garamond"/>
                <a:sym typeface="Garamond"/>
              </a:rPr>
              <a:t>ML/AI (NLP and voice)</a:t>
            </a:r>
            <a:endParaRPr sz="900"/>
          </a:p>
        </p:txBody>
      </p:sp>
      <p:sp>
        <p:nvSpPr>
          <p:cNvPr id="300" name="Google Shape;300;p37"/>
          <p:cNvSpPr txBox="1"/>
          <p:nvPr/>
        </p:nvSpPr>
        <p:spPr>
          <a:xfrm>
            <a:off x="2469999" y="954881"/>
            <a:ext cx="45267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AI/ML augmented analytics (scenarios for data-driven decision making), BI &amp; AI worl</a:t>
            </a:r>
            <a:r>
              <a:rPr b="1" lang="en" sz="1300">
                <a:solidFill>
                  <a:srgbClr val="023747"/>
                </a:solidFill>
                <a:latin typeface="Garamond"/>
                <a:ea typeface="Garamond"/>
                <a:cs typeface="Garamond"/>
                <a:sym typeface="Garamond"/>
              </a:rPr>
              <a:t>ds will collide</a:t>
            </a:r>
            <a:endParaRPr sz="1100"/>
          </a:p>
          <a:p>
            <a:pPr indent="0" lvl="0" marL="0" marR="0" rtl="0" algn="l">
              <a:lnSpc>
                <a:spcPct val="100000"/>
              </a:lnSpc>
              <a:spcBef>
                <a:spcPts val="2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build and deploy highly accurate machine learning models without writing a single line of code and transparent/vi</a:t>
            </a:r>
            <a:r>
              <a:rPr b="1" lang="en" sz="1300">
                <a:solidFill>
                  <a:srgbClr val="023747"/>
                </a:solidFill>
                <a:latin typeface="Garamond"/>
                <a:ea typeface="Garamond"/>
                <a:cs typeface="Garamond"/>
                <a:sym typeface="Garamond"/>
              </a:rPr>
              <a:t>z too</a:t>
            </a:r>
            <a:endParaRPr sz="1100"/>
          </a:p>
          <a:p>
            <a:pPr indent="0" lvl="0" marL="0" marR="0" rtl="0" algn="l">
              <a:lnSpc>
                <a:spcPct val="100000"/>
              </a:lnSpc>
              <a:spcBef>
                <a:spcPts val="2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experiment, simulate and compare different scenarios using various models/scenarios to identify the best strategy or test ideas before committing resources, voice </a:t>
            </a:r>
            <a:r>
              <a:rPr b="1" lang="en" sz="1300">
                <a:solidFill>
                  <a:srgbClr val="023747"/>
                </a:solidFill>
                <a:latin typeface="Garamond"/>
                <a:ea typeface="Garamond"/>
                <a:cs typeface="Garamond"/>
                <a:sym typeface="Garamond"/>
              </a:rPr>
              <a:t>&amp; text interaction</a:t>
            </a:r>
            <a:endParaRPr sz="1100"/>
          </a:p>
          <a:p>
            <a:pPr indent="0" lvl="0" marL="0" marR="0" rtl="0" algn="l">
              <a:lnSpc>
                <a:spcPct val="100000"/>
              </a:lnSpc>
              <a:spcBef>
                <a:spcPts val="2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focus on the right data to analyze, get predictive insights with explanations in your dashboards, H2O.ai AutoViz </a:t>
            </a:r>
            <a:r>
              <a:rPr b="1" lang="en" sz="1300">
                <a:solidFill>
                  <a:srgbClr val="023747"/>
                </a:solidFill>
                <a:latin typeface="Garamond"/>
                <a:ea typeface="Garamond"/>
                <a:cs typeface="Garamond"/>
                <a:sym typeface="Garamond"/>
              </a:rPr>
              <a:t>(Leland Wilkinson/ex-Tableau)</a:t>
            </a:r>
            <a:endParaRPr sz="1100"/>
          </a:p>
          <a:p>
            <a:pPr indent="0" lvl="0" marL="0" marR="0" rtl="0" algn="l">
              <a:lnSpc>
                <a:spcPct val="100000"/>
              </a:lnSpc>
              <a:spcBef>
                <a:spcPts val="2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run simulations to get actionable prescriptive guidance on what to do next and get instant visual response</a:t>
            </a:r>
            <a:endParaRPr sz="1100"/>
          </a:p>
          <a:p>
            <a:pPr indent="0" lvl="0" marL="0" marR="0" rtl="0" algn="l">
              <a:lnSpc>
                <a:spcPct val="100000"/>
              </a:lnSpc>
              <a:spcBef>
                <a:spcPts val="2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Alphaa.ai (world’s 1</a:t>
            </a:r>
            <a:r>
              <a:rPr b="1" baseline="30000" i="0" lang="en" sz="1300" u="none">
                <a:solidFill>
                  <a:srgbClr val="023747"/>
                </a:solidFill>
                <a:latin typeface="Garamond"/>
                <a:ea typeface="Garamond"/>
                <a:cs typeface="Garamond"/>
                <a:sym typeface="Garamond"/>
              </a:rPr>
              <a:t>st</a:t>
            </a:r>
            <a:r>
              <a:rPr b="1" i="0" lang="en" sz="1300" u="none">
                <a:solidFill>
                  <a:srgbClr val="023747"/>
                </a:solidFill>
                <a:latin typeface="Garamond"/>
                <a:ea typeface="Garamond"/>
                <a:cs typeface="Garamond"/>
                <a:sym typeface="Garamond"/>
              </a:rPr>
              <a:t> AI voice analyst/not  regular “chatbot”)</a:t>
            </a:r>
            <a:endParaRPr sz="1100"/>
          </a:p>
          <a:p>
            <a:pPr indent="0" lvl="0" marL="0" marR="0" rtl="0" algn="l">
              <a:lnSpc>
                <a:spcPct val="100000"/>
              </a:lnSpc>
              <a:spcBef>
                <a:spcPts val="2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In past we could use:</a:t>
            </a:r>
            <a:endParaRPr sz="1100"/>
          </a:p>
          <a:p>
            <a:pPr indent="0" lvl="0" marL="0" marR="0" rtl="0" algn="l">
              <a:lnSpc>
                <a:spcPct val="100000"/>
              </a:lnSpc>
              <a:spcBef>
                <a:spcPts val="2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TabPy (connect to Tableau Server from Python)</a:t>
            </a:r>
            <a:endParaRPr sz="1100"/>
          </a:p>
          <a:p>
            <a:pPr indent="0" lvl="0" marL="0" marR="0" rtl="0" algn="l">
              <a:lnSpc>
                <a:spcPct val="100000"/>
              </a:lnSpc>
              <a:spcBef>
                <a:spcPts val="2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Rserve (TCP/IP binary R server)</a:t>
            </a:r>
            <a:endParaRPr sz="1100"/>
          </a:p>
        </p:txBody>
      </p:sp>
      <p:pic>
        <p:nvPicPr>
          <p:cNvPr id="301" name="Google Shape;301;p37"/>
          <p:cNvPicPr preferRelativeResize="0"/>
          <p:nvPr/>
        </p:nvPicPr>
        <p:blipFill rotWithShape="1">
          <a:blip r:embed="rId3">
            <a:alphaModFix/>
          </a:blip>
          <a:srcRect b="0" l="0" r="0" t="0"/>
          <a:stretch/>
        </p:blipFill>
        <p:spPr>
          <a:xfrm>
            <a:off x="6928861" y="3085003"/>
            <a:ext cx="2215140" cy="1234677"/>
          </a:xfrm>
          <a:prstGeom prst="rect">
            <a:avLst/>
          </a:prstGeom>
          <a:noFill/>
          <a:ln>
            <a:noFill/>
          </a:ln>
        </p:spPr>
      </p:pic>
      <p:pic>
        <p:nvPicPr>
          <p:cNvPr id="302" name="Google Shape;302;p37"/>
          <p:cNvPicPr preferRelativeResize="0"/>
          <p:nvPr/>
        </p:nvPicPr>
        <p:blipFill rotWithShape="1">
          <a:blip r:embed="rId4">
            <a:alphaModFix/>
          </a:blip>
          <a:srcRect b="0" l="0" r="0" t="0"/>
          <a:stretch/>
        </p:blipFill>
        <p:spPr>
          <a:xfrm>
            <a:off x="69074" y="2376488"/>
            <a:ext cx="2400926" cy="1669256"/>
          </a:xfrm>
          <a:prstGeom prst="rect">
            <a:avLst/>
          </a:prstGeom>
          <a:noFill/>
          <a:ln>
            <a:noFill/>
          </a:ln>
        </p:spPr>
      </p:pic>
      <p:pic>
        <p:nvPicPr>
          <p:cNvPr id="303" name="Google Shape;303;p37"/>
          <p:cNvPicPr preferRelativeResize="0"/>
          <p:nvPr/>
        </p:nvPicPr>
        <p:blipFill rotWithShape="1">
          <a:blip r:embed="rId5">
            <a:alphaModFix/>
          </a:blip>
          <a:srcRect b="0" l="0" r="0" t="0"/>
          <a:stretch/>
        </p:blipFill>
        <p:spPr>
          <a:xfrm>
            <a:off x="69074" y="1577578"/>
            <a:ext cx="2400926" cy="479822"/>
          </a:xfrm>
          <a:prstGeom prst="rect">
            <a:avLst/>
          </a:prstGeom>
          <a:noFill/>
          <a:ln>
            <a:noFill/>
          </a:ln>
        </p:spPr>
      </p:pic>
      <p:sp>
        <p:nvSpPr>
          <p:cNvPr id="304" name="Google Shape;304;p37"/>
          <p:cNvSpPr txBox="1"/>
          <p:nvPr/>
        </p:nvSpPr>
        <p:spPr>
          <a:xfrm>
            <a:off x="0" y="4643025"/>
            <a:ext cx="24921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i="0" lang="en" sz="1600" u="none">
                <a:solidFill>
                  <a:srgbClr val="FFFFFF"/>
                </a:solidFill>
                <a:latin typeface="Garamond"/>
                <a:ea typeface="Garamond"/>
                <a:cs typeface="Garamond"/>
                <a:sym typeface="Garamond"/>
              </a:rPr>
              <a:t>#</a:t>
            </a:r>
            <a:r>
              <a:rPr b="1" lang="en" sz="1600">
                <a:solidFill>
                  <a:srgbClr val="FFFFFF"/>
                </a:solidFill>
                <a:latin typeface="Garamond"/>
                <a:ea typeface="Garamond"/>
                <a:cs typeface="Garamond"/>
                <a:sym typeface="Garamond"/>
              </a:rPr>
              <a:t>PythonDay</a:t>
            </a:r>
            <a:r>
              <a:rPr b="1" i="0" lang="en" sz="1600" u="none">
                <a:solidFill>
                  <a:srgbClr val="FFFFFF"/>
                </a:solidFill>
                <a:latin typeface="Garamond"/>
                <a:ea typeface="Garamond"/>
                <a:cs typeface="Garamond"/>
                <a:sym typeface="Garamond"/>
              </a:rPr>
              <a:t> @ sli.do</a:t>
            </a:r>
            <a:endParaRPr sz="1600"/>
          </a:p>
        </p:txBody>
      </p:sp>
      <p:sp>
        <p:nvSpPr>
          <p:cNvPr id="305" name="Google Shape;305;p3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pic>
        <p:nvPicPr>
          <p:cNvPr id="306" name="Google Shape;306;p37"/>
          <p:cNvPicPr preferRelativeResize="0"/>
          <p:nvPr/>
        </p:nvPicPr>
        <p:blipFill rotWithShape="1">
          <a:blip r:embed="rId6">
            <a:alphaModFix/>
          </a:blip>
          <a:srcRect b="0" l="0" r="0" t="0"/>
          <a:stretch/>
        </p:blipFill>
        <p:spPr>
          <a:xfrm>
            <a:off x="7063720" y="948775"/>
            <a:ext cx="1717130" cy="1622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0" name="Shape 310"/>
        <p:cNvGrpSpPr/>
        <p:nvPr/>
      </p:nvGrpSpPr>
      <p:grpSpPr>
        <a:xfrm>
          <a:off x="0" y="0"/>
          <a:ext cx="0" cy="0"/>
          <a:chOff x="0" y="0"/>
          <a:chExt cx="0" cy="0"/>
        </a:xfrm>
      </p:grpSpPr>
      <p:pic>
        <p:nvPicPr>
          <p:cNvPr descr="logo-id" id="311" name="Google Shape;311;p38">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312" name="Google Shape;312;p38"/>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39AC37"/>
                </a:solidFill>
                <a:latin typeface="Twentieth Century"/>
                <a:ea typeface="Twentieth Century"/>
                <a:cs typeface="Twentieth Century"/>
                <a:sym typeface="Twentieth Century"/>
              </a:rPr>
              <a:t>ⓘ</a:t>
            </a:r>
            <a:r>
              <a:rPr lang="en">
                <a:latin typeface="Twentieth Century"/>
                <a:ea typeface="Twentieth Century"/>
                <a:cs typeface="Twentieth Century"/>
                <a:sym typeface="Twentieth Century"/>
              </a:rPr>
              <a:t> Start presenting to display the poll results on this slide.</a:t>
            </a:r>
            <a:endParaRPr>
              <a:latin typeface="Twentieth Century"/>
              <a:ea typeface="Twentieth Century"/>
              <a:cs typeface="Twentieth Century"/>
              <a:sym typeface="Twentieth Century"/>
            </a:endParaRPr>
          </a:p>
        </p:txBody>
      </p:sp>
      <p:sp>
        <p:nvSpPr>
          <p:cNvPr descr="title-id" id="313" name="Google Shape;313;p38"/>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424242"/>
                </a:solidFill>
                <a:latin typeface="Lato"/>
                <a:ea typeface="Lato"/>
                <a:cs typeface="Lato"/>
                <a:sym typeface="Lato"/>
              </a:rPr>
              <a:t>What's the future of Data Viz &amp; Science according to you?</a:t>
            </a:r>
            <a:endParaRPr sz="3600">
              <a:solidFill>
                <a:srgbClr val="424242"/>
              </a:solidFill>
              <a:latin typeface="Lato"/>
              <a:ea typeface="Lato"/>
              <a:cs typeface="Lato"/>
              <a:sym typeface="Lato"/>
            </a:endParaRPr>
          </a:p>
        </p:txBody>
      </p:sp>
      <p:sp>
        <p:nvSpPr>
          <p:cNvPr id="314" name="Google Shape;314;p3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315" name="Google Shape;315;p38"/>
          <p:cNvSpPr txBox="1"/>
          <p:nvPr/>
        </p:nvSpPr>
        <p:spPr>
          <a:xfrm>
            <a:off x="10380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i="0" lang="en" sz="1600" u="none">
                <a:solidFill>
                  <a:srgbClr val="FFFFFF"/>
                </a:solidFill>
                <a:latin typeface="Garamond"/>
                <a:ea typeface="Garamond"/>
                <a:cs typeface="Garamond"/>
                <a:sym typeface="Garamond"/>
              </a:rPr>
              <a:t>#</a:t>
            </a:r>
            <a:r>
              <a:rPr b="1" lang="en" sz="1600">
                <a:solidFill>
                  <a:srgbClr val="FFFFFF"/>
                </a:solidFill>
                <a:latin typeface="Garamond"/>
                <a:ea typeface="Garamond"/>
                <a:cs typeface="Garamond"/>
                <a:sym typeface="Garamond"/>
              </a:rPr>
              <a:t>PythonDay</a:t>
            </a:r>
            <a:r>
              <a:rPr b="1" i="0" lang="en" sz="1600" u="none">
                <a:solidFill>
                  <a:srgbClr val="FFFFFF"/>
                </a:solidFill>
                <a:latin typeface="Garamond"/>
                <a:ea typeface="Garamond"/>
                <a:cs typeface="Garamond"/>
                <a:sym typeface="Garamond"/>
              </a:rPr>
              <a:t> @ sli.do</a:t>
            </a:r>
            <a:endParaRPr sz="13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19" name="Shape 319"/>
        <p:cNvGrpSpPr/>
        <p:nvPr/>
      </p:nvGrpSpPr>
      <p:grpSpPr>
        <a:xfrm>
          <a:off x="0" y="0"/>
          <a:ext cx="0" cy="0"/>
          <a:chOff x="0" y="0"/>
          <a:chExt cx="0" cy="0"/>
        </a:xfrm>
      </p:grpSpPr>
      <p:sp>
        <p:nvSpPr>
          <p:cNvPr id="320" name="Google Shape;320;p39"/>
          <p:cNvSpPr txBox="1"/>
          <p:nvPr/>
        </p:nvSpPr>
        <p:spPr>
          <a:xfrm>
            <a:off x="610949" y="195263"/>
            <a:ext cx="815433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PyData Slovakia/Bratislava &amp; activities within CEE + V4</a:t>
            </a:r>
            <a:endParaRPr sz="1100"/>
          </a:p>
        </p:txBody>
      </p:sp>
      <p:sp>
        <p:nvSpPr>
          <p:cNvPr id="321" name="Google Shape;321;p39"/>
          <p:cNvSpPr txBox="1"/>
          <p:nvPr/>
        </p:nvSpPr>
        <p:spPr>
          <a:xfrm>
            <a:off x="3360819" y="1113234"/>
            <a:ext cx="5475920" cy="3132534"/>
          </a:xfrm>
          <a:prstGeom prst="rect">
            <a:avLst/>
          </a:prstGeom>
          <a:noFill/>
          <a:ln>
            <a:noFill/>
          </a:ln>
        </p:spPr>
        <p:txBody>
          <a:bodyPr anchorCtr="0" anchor="t" bIns="35100" lIns="67500" spcFirstLastPara="1" rIns="67500" wrap="square" tIns="35100">
            <a:noAutofit/>
          </a:bodyPr>
          <a:lstStyle/>
          <a:p>
            <a:pPr indent="-215900" lvl="1" marL="482600" marR="0" rtl="0" algn="l">
              <a:lnSpc>
                <a:spcPct val="100000"/>
              </a:lnSpc>
              <a:spcBef>
                <a:spcPts val="0"/>
              </a:spcBef>
              <a:spcAft>
                <a:spcPts val="0"/>
              </a:spcAft>
              <a:buClr>
                <a:srgbClr val="023747"/>
              </a:buClr>
              <a:buSzPts val="1200"/>
              <a:buFont typeface="Noto Sans Symbols"/>
              <a:buChar char="🞑"/>
            </a:pPr>
            <a:r>
              <a:rPr b="1" lang="en" sz="1700">
                <a:solidFill>
                  <a:srgbClr val="023747"/>
                </a:solidFill>
                <a:latin typeface="Garamond"/>
                <a:ea typeface="Garamond"/>
                <a:cs typeface="Garamond"/>
                <a:sym typeface="Garamond"/>
              </a:rPr>
              <a:t>2000</a:t>
            </a:r>
            <a:r>
              <a:rPr b="1" i="0" lang="en" sz="1700" u="none" cap="none" strike="noStrike">
                <a:solidFill>
                  <a:srgbClr val="023747"/>
                </a:solidFill>
                <a:latin typeface="Garamond"/>
                <a:ea typeface="Garamond"/>
                <a:cs typeface="Garamond"/>
                <a:sym typeface="Garamond"/>
              </a:rPr>
              <a:t>+ members</a:t>
            </a:r>
            <a:endParaRPr sz="1100"/>
          </a:p>
          <a:p>
            <a:pPr indent="-215900" lvl="1" marL="482600" marR="0" rtl="0" algn="l">
              <a:lnSpc>
                <a:spcPct val="100000"/>
              </a:lnSpc>
              <a:spcBef>
                <a:spcPts val="400"/>
              </a:spcBef>
              <a:spcAft>
                <a:spcPts val="0"/>
              </a:spcAft>
              <a:buClr>
                <a:srgbClr val="023747"/>
              </a:buClr>
              <a:buSzPts val="1200"/>
              <a:buFont typeface="Noto Sans Symbols"/>
              <a:buChar char="🞑"/>
            </a:pPr>
            <a:r>
              <a:rPr b="1" lang="en" sz="1700">
                <a:solidFill>
                  <a:srgbClr val="023747"/>
                </a:solidFill>
                <a:latin typeface="Garamond"/>
                <a:ea typeface="Garamond"/>
                <a:cs typeface="Garamond"/>
                <a:sym typeface="Garamond"/>
              </a:rPr>
              <a:t>5000</a:t>
            </a:r>
            <a:r>
              <a:rPr b="1" i="0" lang="en" sz="1700" u="none" cap="none" strike="noStrike">
                <a:solidFill>
                  <a:srgbClr val="023747"/>
                </a:solidFill>
                <a:latin typeface="Garamond"/>
                <a:ea typeface="Garamond"/>
                <a:cs typeface="Garamond"/>
                <a:sym typeface="Garamond"/>
              </a:rPr>
              <a:t>+ on mailing list</a:t>
            </a:r>
            <a:endParaRPr sz="1100"/>
          </a:p>
          <a:p>
            <a:pPr indent="-215900" lvl="1" marL="482600" marR="0" rtl="0" algn="l">
              <a:lnSpc>
                <a:spcPct val="100000"/>
              </a:lnSpc>
              <a:spcBef>
                <a:spcPts val="400"/>
              </a:spcBef>
              <a:spcAft>
                <a:spcPts val="0"/>
              </a:spcAft>
              <a:buClr>
                <a:srgbClr val="023747"/>
              </a:buClr>
              <a:buSzPts val="1200"/>
              <a:buFont typeface="Noto Sans Symbols"/>
              <a:buChar char="🞑"/>
            </a:pPr>
            <a:r>
              <a:rPr b="1" lang="en" sz="1700">
                <a:solidFill>
                  <a:srgbClr val="023747"/>
                </a:solidFill>
                <a:latin typeface="Garamond"/>
                <a:ea typeface="Garamond"/>
                <a:cs typeface="Garamond"/>
                <a:sym typeface="Garamond"/>
              </a:rPr>
              <a:t>900</a:t>
            </a:r>
            <a:r>
              <a:rPr b="1" i="0" lang="en" sz="1700" u="none" cap="none" strike="noStrike">
                <a:solidFill>
                  <a:srgbClr val="023747"/>
                </a:solidFill>
                <a:latin typeface="Garamond"/>
                <a:ea typeface="Garamond"/>
                <a:cs typeface="Garamond"/>
                <a:sym typeface="Garamond"/>
              </a:rPr>
              <a:t>+ followers</a:t>
            </a:r>
            <a:endParaRPr sz="1100"/>
          </a:p>
          <a:p>
            <a:pPr indent="-215900" lvl="1" marL="4826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Partners: O'Reilly, Nex</a:t>
            </a:r>
            <a:r>
              <a:rPr b="1" lang="en" sz="1700">
                <a:solidFill>
                  <a:srgbClr val="023747"/>
                </a:solidFill>
                <a:latin typeface="Garamond"/>
                <a:ea typeface="Garamond"/>
                <a:cs typeface="Garamond"/>
                <a:sym typeface="Garamond"/>
              </a:rPr>
              <a:t>Tech, </a:t>
            </a:r>
            <a:r>
              <a:rPr b="1" i="0" lang="en" sz="1700" u="none" cap="none" strike="noStrike">
                <a:solidFill>
                  <a:srgbClr val="023747"/>
                </a:solidFill>
                <a:latin typeface="Garamond"/>
                <a:ea typeface="Garamond"/>
                <a:cs typeface="Garamond"/>
                <a:sym typeface="Garamond"/>
              </a:rPr>
              <a:t>robime.it, Learn2Code, sli.do</a:t>
            </a:r>
            <a:endParaRPr sz="1100"/>
          </a:p>
          <a:p>
            <a:pPr indent="-215900" lvl="1" marL="4826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Sponsors: H2O.ai, SwissRe, Kiwi</a:t>
            </a:r>
            <a:r>
              <a:rPr b="1" lang="en" sz="1700">
                <a:solidFill>
                  <a:srgbClr val="023747"/>
                </a:solidFill>
                <a:latin typeface="Garamond"/>
                <a:ea typeface="Garamond"/>
                <a:cs typeface="Garamond"/>
                <a:sym typeface="Garamond"/>
              </a:rPr>
              <a:t>.com</a:t>
            </a:r>
            <a:endParaRPr sz="1100"/>
          </a:p>
          <a:p>
            <a:pPr indent="-215900" lvl="1" marL="4826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WeAreDevelopers World Congress (“GAPDATA-25” &amp; “PYDATA-25”), Berlin</a:t>
            </a:r>
            <a:r>
              <a:rPr b="1" lang="en" sz="1700">
                <a:solidFill>
                  <a:srgbClr val="023747"/>
                </a:solidFill>
                <a:latin typeface="Garamond"/>
                <a:ea typeface="Garamond"/>
                <a:cs typeface="Garamond"/>
                <a:sym typeface="Garamond"/>
              </a:rPr>
              <a:t>/Vienna</a:t>
            </a:r>
            <a:endParaRPr sz="1100"/>
          </a:p>
          <a:p>
            <a:pPr indent="-215900" lvl="1" marL="4826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OSCON 20</a:t>
            </a:r>
            <a:r>
              <a:rPr b="1" lang="en" sz="1700">
                <a:solidFill>
                  <a:srgbClr val="023747"/>
                </a:solidFill>
                <a:latin typeface="Garamond"/>
                <a:ea typeface="Garamond"/>
                <a:cs typeface="Garamond"/>
                <a:sym typeface="Garamond"/>
              </a:rPr>
              <a:t>21</a:t>
            </a:r>
            <a:r>
              <a:rPr b="1" i="0" lang="en" sz="1700" u="none" cap="none" strike="noStrike">
                <a:solidFill>
                  <a:srgbClr val="023747"/>
                </a:solidFill>
                <a:latin typeface="Garamond"/>
                <a:ea typeface="Garamond"/>
                <a:cs typeface="Garamond"/>
                <a:sym typeface="Garamond"/>
              </a:rPr>
              <a:t> (“PCGAPDATA” for 25% discount)</a:t>
            </a:r>
            <a:endParaRPr sz="1100"/>
          </a:p>
          <a:p>
            <a:pPr indent="-215900" lvl="1" marL="4826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Our Conferences (satRday, PyData </a:t>
            </a:r>
            <a:r>
              <a:rPr b="1" lang="en" sz="1700">
                <a:solidFill>
                  <a:srgbClr val="023747"/>
                </a:solidFill>
                <a:latin typeface="Garamond"/>
                <a:ea typeface="Garamond"/>
                <a:cs typeface="Garamond"/>
                <a:sym typeface="Garamond"/>
              </a:rPr>
              <a:t>Slovakia</a:t>
            </a:r>
            <a:r>
              <a:rPr b="1" i="0" lang="en" sz="1700" u="none" cap="none" strike="noStrike">
                <a:solidFill>
                  <a:srgbClr val="023747"/>
                </a:solidFill>
                <a:latin typeface="Garamond"/>
                <a:ea typeface="Garamond"/>
                <a:cs typeface="Garamond"/>
                <a:sym typeface="Garamond"/>
              </a:rPr>
              <a:t>)</a:t>
            </a:r>
            <a:endParaRPr sz="1100"/>
          </a:p>
          <a:p>
            <a:pPr indent="0" lvl="0" marL="0" marR="0" rtl="0" algn="l">
              <a:lnSpc>
                <a:spcPct val="100000"/>
              </a:lnSpc>
              <a:spcBef>
                <a:spcPts val="0"/>
              </a:spcBef>
              <a:spcAft>
                <a:spcPts val="0"/>
              </a:spcAft>
              <a:buNone/>
            </a:pPr>
            <a:r>
              <a:t/>
            </a:r>
            <a:endParaRPr b="1" i="0" sz="1700" u="none" cap="none" strike="noStrike">
              <a:solidFill>
                <a:srgbClr val="023747"/>
              </a:solidFill>
              <a:latin typeface="Garamond"/>
              <a:ea typeface="Garamond"/>
              <a:cs typeface="Garamond"/>
              <a:sym typeface="Garamond"/>
            </a:endParaRPr>
          </a:p>
        </p:txBody>
      </p:sp>
      <p:pic>
        <p:nvPicPr>
          <p:cNvPr id="322" name="Google Shape;322;p39"/>
          <p:cNvPicPr preferRelativeResize="0"/>
          <p:nvPr/>
        </p:nvPicPr>
        <p:blipFill rotWithShape="1">
          <a:blip r:embed="rId3">
            <a:alphaModFix/>
          </a:blip>
          <a:srcRect b="0" l="0" r="0" t="0"/>
          <a:stretch/>
        </p:blipFill>
        <p:spPr>
          <a:xfrm>
            <a:off x="-136957" y="754856"/>
            <a:ext cx="2556937" cy="1302544"/>
          </a:xfrm>
          <a:prstGeom prst="rect">
            <a:avLst/>
          </a:prstGeom>
          <a:noFill/>
          <a:ln>
            <a:noFill/>
          </a:ln>
        </p:spPr>
      </p:pic>
      <p:pic>
        <p:nvPicPr>
          <p:cNvPr id="323" name="Google Shape;323;p39"/>
          <p:cNvPicPr preferRelativeResize="0"/>
          <p:nvPr/>
        </p:nvPicPr>
        <p:blipFill rotWithShape="1">
          <a:blip r:embed="rId4">
            <a:alphaModFix/>
          </a:blip>
          <a:srcRect b="0" l="0" r="0" t="0"/>
          <a:stretch/>
        </p:blipFill>
        <p:spPr>
          <a:xfrm>
            <a:off x="1577989" y="2194321"/>
            <a:ext cx="1920978" cy="959644"/>
          </a:xfrm>
          <a:prstGeom prst="rect">
            <a:avLst/>
          </a:prstGeom>
          <a:noFill/>
          <a:ln>
            <a:noFill/>
          </a:ln>
        </p:spPr>
      </p:pic>
      <p:pic>
        <p:nvPicPr>
          <p:cNvPr id="324" name="Google Shape;324;p39"/>
          <p:cNvPicPr preferRelativeResize="0"/>
          <p:nvPr/>
        </p:nvPicPr>
        <p:blipFill rotWithShape="1">
          <a:blip r:embed="rId5">
            <a:alphaModFix/>
          </a:blip>
          <a:srcRect b="0" l="0" r="0" t="0"/>
          <a:stretch/>
        </p:blipFill>
        <p:spPr>
          <a:xfrm>
            <a:off x="7146" y="2075259"/>
            <a:ext cx="1707801" cy="1147763"/>
          </a:xfrm>
          <a:prstGeom prst="rect">
            <a:avLst/>
          </a:prstGeom>
          <a:noFill/>
          <a:ln>
            <a:noFill/>
          </a:ln>
        </p:spPr>
      </p:pic>
      <p:pic>
        <p:nvPicPr>
          <p:cNvPr id="325" name="Google Shape;325;p39"/>
          <p:cNvPicPr preferRelativeResize="0"/>
          <p:nvPr/>
        </p:nvPicPr>
        <p:blipFill rotWithShape="1">
          <a:blip r:embed="rId6">
            <a:alphaModFix/>
          </a:blip>
          <a:srcRect b="0" l="0" r="0" t="0"/>
          <a:stretch/>
        </p:blipFill>
        <p:spPr>
          <a:xfrm>
            <a:off x="1131335" y="3355182"/>
            <a:ext cx="1510099" cy="959650"/>
          </a:xfrm>
          <a:prstGeom prst="rect">
            <a:avLst/>
          </a:prstGeom>
          <a:noFill/>
          <a:ln>
            <a:noFill/>
          </a:ln>
        </p:spPr>
      </p:pic>
      <p:pic>
        <p:nvPicPr>
          <p:cNvPr id="326" name="Google Shape;326;p39"/>
          <p:cNvPicPr preferRelativeResize="0"/>
          <p:nvPr/>
        </p:nvPicPr>
        <p:blipFill rotWithShape="1">
          <a:blip r:embed="rId7">
            <a:alphaModFix/>
          </a:blip>
          <a:srcRect b="0" l="0" r="0" t="0"/>
          <a:stretch/>
        </p:blipFill>
        <p:spPr>
          <a:xfrm>
            <a:off x="1920975" y="865775"/>
            <a:ext cx="1707800" cy="1328550"/>
          </a:xfrm>
          <a:prstGeom prst="rect">
            <a:avLst/>
          </a:prstGeom>
          <a:noFill/>
          <a:ln>
            <a:noFill/>
          </a:ln>
        </p:spPr>
      </p:pic>
      <p:sp>
        <p:nvSpPr>
          <p:cNvPr id="327" name="Google Shape;327;p3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328" name="Google Shape;328;p39"/>
          <p:cNvSpPr txBox="1"/>
          <p:nvPr/>
        </p:nvSpPr>
        <p:spPr>
          <a:xfrm>
            <a:off x="0" y="4643025"/>
            <a:ext cx="24921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i="0" lang="en" sz="1600" u="none">
                <a:solidFill>
                  <a:srgbClr val="FFFFFF"/>
                </a:solidFill>
                <a:latin typeface="Garamond"/>
                <a:ea typeface="Garamond"/>
                <a:cs typeface="Garamond"/>
                <a:sym typeface="Garamond"/>
              </a:rPr>
              <a:t>#</a:t>
            </a:r>
            <a:r>
              <a:rPr b="1" lang="en" sz="1600">
                <a:solidFill>
                  <a:srgbClr val="FFFFFF"/>
                </a:solidFill>
                <a:latin typeface="Garamond"/>
                <a:ea typeface="Garamond"/>
                <a:cs typeface="Garamond"/>
                <a:sym typeface="Garamond"/>
              </a:rPr>
              <a:t>PythonDay</a:t>
            </a:r>
            <a:r>
              <a:rPr b="1" i="0" lang="en" sz="1600" u="none">
                <a:solidFill>
                  <a:srgbClr val="FFFFFF"/>
                </a:solidFill>
                <a:latin typeface="Garamond"/>
                <a:ea typeface="Garamond"/>
                <a:cs typeface="Garamond"/>
                <a:sym typeface="Garamond"/>
              </a:rPr>
              <a:t> @ sli.do</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32" name="Shape 332"/>
        <p:cNvGrpSpPr/>
        <p:nvPr/>
      </p:nvGrpSpPr>
      <p:grpSpPr>
        <a:xfrm>
          <a:off x="0" y="0"/>
          <a:ext cx="0" cy="0"/>
          <a:chOff x="0" y="0"/>
          <a:chExt cx="0" cy="0"/>
        </a:xfrm>
      </p:grpSpPr>
      <p:sp>
        <p:nvSpPr>
          <p:cNvPr id="333" name="Google Shape;333;p40"/>
          <p:cNvSpPr txBox="1"/>
          <p:nvPr/>
        </p:nvSpPr>
        <p:spPr>
          <a:xfrm>
            <a:off x="539493" y="195263"/>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GapData Institute (GDI) and how to support us.</a:t>
            </a:r>
            <a:endParaRPr sz="1100"/>
          </a:p>
        </p:txBody>
      </p:sp>
      <p:sp>
        <p:nvSpPr>
          <p:cNvPr id="334" name="Google Shape;334;p40"/>
          <p:cNvSpPr txBox="1"/>
          <p:nvPr/>
        </p:nvSpPr>
        <p:spPr>
          <a:xfrm>
            <a:off x="1784021" y="1016794"/>
            <a:ext cx="5144840" cy="3371850"/>
          </a:xfrm>
          <a:prstGeom prst="rect">
            <a:avLst/>
          </a:prstGeom>
          <a:noFill/>
          <a:ln>
            <a:noFill/>
          </a:ln>
        </p:spPr>
        <p:txBody>
          <a:bodyPr anchorCtr="0" anchor="t" bIns="35100" lIns="67500" spcFirstLastPara="1" rIns="67500" wrap="square" tIns="35100">
            <a:noAutofit/>
          </a:bodyPr>
          <a:lstStyle/>
          <a:p>
            <a:pPr indent="-209550" lvl="1" marL="482600" marR="0" rtl="0" algn="l">
              <a:lnSpc>
                <a:spcPct val="100000"/>
              </a:lnSpc>
              <a:spcBef>
                <a:spcPts val="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Economic Research &amp; Public Policy &amp; Data Science think-tank (data-tank)</a:t>
            </a:r>
            <a:endParaRPr sz="1100"/>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Data. Think. Change. </a:t>
            </a:r>
            <a:endParaRPr sz="1100"/>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GapData Institute (GDI) is a non-profit nonpartisan research institution harnessing power of data &amp; wisdom of economics for public good.</a:t>
            </a:r>
            <a:endParaRPr sz="1100"/>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Transparent account (from day #1; SK7383300000002200933920 https://www.fio.sk/ib2/transparent?a=2200933920)</a:t>
            </a:r>
            <a:endParaRPr sz="1100"/>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Partnership (openness, transparency)</a:t>
            </a:r>
            <a:endParaRPr sz="1100"/>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Slides (this talk): tiny.cc/</a:t>
            </a:r>
            <a:r>
              <a:rPr b="1" lang="en" sz="1500">
                <a:solidFill>
                  <a:srgbClr val="023747"/>
                </a:solidFill>
                <a:latin typeface="Garamond"/>
                <a:ea typeface="Garamond"/>
                <a:cs typeface="Garamond"/>
                <a:sym typeface="Garamond"/>
              </a:rPr>
              <a:t>WeAreDevsPython</a:t>
            </a:r>
            <a:r>
              <a:rPr b="1" i="0" lang="en" sz="1500" u="none" cap="none" strike="noStrike">
                <a:solidFill>
                  <a:srgbClr val="023747"/>
                </a:solidFill>
                <a:latin typeface="Garamond"/>
                <a:ea typeface="Garamond"/>
                <a:cs typeface="Garamond"/>
                <a:sym typeface="Garamond"/>
              </a:rPr>
              <a:t>20</a:t>
            </a:r>
            <a:r>
              <a:rPr b="1" lang="en" sz="1500">
                <a:solidFill>
                  <a:srgbClr val="023747"/>
                </a:solidFill>
                <a:latin typeface="Garamond"/>
                <a:ea typeface="Garamond"/>
                <a:cs typeface="Garamond"/>
                <a:sym typeface="Garamond"/>
              </a:rPr>
              <a:t>21</a:t>
            </a:r>
            <a:endParaRPr sz="1100"/>
          </a:p>
          <a:p>
            <a:pPr indent="-209550" lvl="1" marL="482600" marR="0" rtl="0" algn="l">
              <a:lnSpc>
                <a:spcPct val="100000"/>
              </a:lnSpc>
              <a:spcBef>
                <a:spcPts val="400"/>
              </a:spcBef>
              <a:spcAft>
                <a:spcPts val="0"/>
              </a:spcAft>
              <a:buClr>
                <a:srgbClr val="023747"/>
              </a:buClr>
              <a:buSzPts val="1100"/>
              <a:buFont typeface="Noto Sans Symbols"/>
              <a:buChar char="🞑"/>
            </a:pPr>
            <a:r>
              <a:rPr b="1" i="0" lang="en" sz="1500" u="sng" cap="none" strike="noStrike">
                <a:solidFill>
                  <a:srgbClr val="023747"/>
                </a:solidFill>
                <a:latin typeface="Garamond"/>
                <a:ea typeface="Garamond"/>
                <a:cs typeface="Garamond"/>
                <a:sym typeface="Garamond"/>
                <a:hlinkClick r:id="rId3">
                  <a:extLst>
                    <a:ext uri="{A12FA001-AC4F-418D-AE19-62706E023703}">
                      <ahyp:hlinkClr val="tx"/>
                    </a:ext>
                  </a:extLst>
                </a:hlinkClick>
              </a:rPr>
              <a:t>https://github.com/radovankavicky/</a:t>
            </a:r>
            <a:r>
              <a:rPr b="1" lang="en" sz="1500" u="sng">
                <a:solidFill>
                  <a:srgbClr val="023747"/>
                </a:solidFill>
                <a:latin typeface="Garamond"/>
                <a:ea typeface="Garamond"/>
                <a:cs typeface="Garamond"/>
                <a:sym typeface="Garamond"/>
                <a:hlinkClick r:id="rId4">
                  <a:extLst>
                    <a:ext uri="{A12FA001-AC4F-418D-AE19-62706E023703}">
                      <ahyp:hlinkClr val="tx"/>
                    </a:ext>
                  </a:extLst>
                </a:hlinkClick>
              </a:rPr>
              <a:t>WeAreDevs2021</a:t>
            </a:r>
            <a:endParaRPr b="1" sz="1300">
              <a:solidFill>
                <a:srgbClr val="023747"/>
              </a:solidFill>
              <a:latin typeface="Garamond"/>
              <a:ea typeface="Garamond"/>
              <a:cs typeface="Garamond"/>
              <a:sym typeface="Garamond"/>
            </a:endParaRPr>
          </a:p>
          <a:p>
            <a:pPr indent="-209550" lvl="1" marL="482600" marR="0" rtl="0" algn="l">
              <a:lnSpc>
                <a:spcPct val="100000"/>
              </a:lnSpc>
              <a:spcBef>
                <a:spcPts val="400"/>
              </a:spcBef>
              <a:spcAft>
                <a:spcPts val="0"/>
              </a:spcAft>
              <a:buClr>
                <a:srgbClr val="023747"/>
              </a:buClr>
              <a:buSzPts val="1100"/>
              <a:buFont typeface="Noto Sans Symbols"/>
              <a:buChar char="🞑"/>
            </a:pPr>
            <a:r>
              <a:rPr b="1" lang="en">
                <a:solidFill>
                  <a:srgbClr val="023747"/>
                </a:solidFill>
                <a:latin typeface="Garamond"/>
                <a:ea typeface="Garamond"/>
                <a:cs typeface="Garamond"/>
                <a:sym typeface="Garamond"/>
              </a:rPr>
              <a:t>Deepnote (Live-Code) &gt; </a:t>
            </a:r>
            <a:r>
              <a:rPr b="1" lang="en" sz="1300" u="sng">
                <a:solidFill>
                  <a:srgbClr val="023747"/>
                </a:solidFill>
                <a:latin typeface="Garamond"/>
                <a:ea typeface="Garamond"/>
                <a:cs typeface="Garamond"/>
                <a:sym typeface="Garamond"/>
                <a:hlinkClick r:id="rId5">
                  <a:extLst>
                    <a:ext uri="{A12FA001-AC4F-418D-AE19-62706E023703}">
                      <ahyp:hlinkClr val="tx"/>
                    </a:ext>
                  </a:extLst>
                </a:hlinkClick>
              </a:rPr>
              <a:t>http://bit.ly/PythonDayDeepnote</a:t>
            </a:r>
            <a:endParaRPr b="1" sz="1600">
              <a:solidFill>
                <a:srgbClr val="023747"/>
              </a:solidFill>
              <a:latin typeface="Garamond"/>
              <a:ea typeface="Garamond"/>
              <a:cs typeface="Garamond"/>
              <a:sym typeface="Garamond"/>
            </a:endParaRPr>
          </a:p>
        </p:txBody>
      </p:sp>
      <p:pic>
        <p:nvPicPr>
          <p:cNvPr id="335" name="Google Shape;335;p40"/>
          <p:cNvPicPr preferRelativeResize="0"/>
          <p:nvPr/>
        </p:nvPicPr>
        <p:blipFill rotWithShape="1">
          <a:blip r:embed="rId6">
            <a:alphaModFix/>
          </a:blip>
          <a:srcRect b="0" l="0" r="0" t="0"/>
          <a:stretch/>
        </p:blipFill>
        <p:spPr>
          <a:xfrm>
            <a:off x="251287" y="1006078"/>
            <a:ext cx="1532334" cy="1510903"/>
          </a:xfrm>
          <a:prstGeom prst="rect">
            <a:avLst/>
          </a:prstGeom>
          <a:noFill/>
          <a:ln>
            <a:noFill/>
          </a:ln>
        </p:spPr>
      </p:pic>
      <p:pic>
        <p:nvPicPr>
          <p:cNvPr id="336" name="Google Shape;336;p40"/>
          <p:cNvPicPr preferRelativeResize="0"/>
          <p:nvPr/>
        </p:nvPicPr>
        <p:blipFill rotWithShape="1">
          <a:blip r:embed="rId7">
            <a:alphaModFix/>
          </a:blip>
          <a:srcRect b="0" l="0" r="0" t="0"/>
          <a:stretch/>
        </p:blipFill>
        <p:spPr>
          <a:xfrm>
            <a:off x="251287" y="2842022"/>
            <a:ext cx="1669691" cy="498871"/>
          </a:xfrm>
          <a:prstGeom prst="rect">
            <a:avLst/>
          </a:prstGeom>
          <a:noFill/>
          <a:ln>
            <a:noFill/>
          </a:ln>
        </p:spPr>
      </p:pic>
      <p:pic>
        <p:nvPicPr>
          <p:cNvPr id="337" name="Google Shape;337;p40"/>
          <p:cNvPicPr preferRelativeResize="0"/>
          <p:nvPr/>
        </p:nvPicPr>
        <p:blipFill rotWithShape="1">
          <a:blip r:embed="rId8">
            <a:alphaModFix/>
          </a:blip>
          <a:srcRect b="0" l="0" r="0" t="0"/>
          <a:stretch/>
        </p:blipFill>
        <p:spPr>
          <a:xfrm>
            <a:off x="251287" y="3583781"/>
            <a:ext cx="1463659" cy="757237"/>
          </a:xfrm>
          <a:prstGeom prst="rect">
            <a:avLst/>
          </a:prstGeom>
          <a:noFill/>
          <a:ln>
            <a:noFill/>
          </a:ln>
        </p:spPr>
      </p:pic>
      <p:sp>
        <p:nvSpPr>
          <p:cNvPr id="338" name="Google Shape;338;p40"/>
          <p:cNvSpPr txBox="1"/>
          <p:nvPr/>
        </p:nvSpPr>
        <p:spPr>
          <a:xfrm>
            <a:off x="0" y="4624400"/>
            <a:ext cx="2327100" cy="367800"/>
          </a:xfrm>
          <a:prstGeom prst="rect">
            <a:avLst/>
          </a:prstGeom>
          <a:noFill/>
          <a:ln>
            <a:noFill/>
          </a:ln>
        </p:spPr>
        <p:txBody>
          <a:bodyPr anchorCtr="0" anchor="t" bIns="35100" lIns="67500" spcFirstLastPara="1" rIns="67500" wrap="square" tIns="35100">
            <a:noAutofit/>
          </a:bodyPr>
          <a:lstStyle/>
          <a:p>
            <a:pPr indent="0" lvl="0" marL="0" rtl="0" algn="l">
              <a:spcBef>
                <a:spcPts val="0"/>
              </a:spcBef>
              <a:spcAft>
                <a:spcPts val="0"/>
              </a:spcAft>
              <a:buClr>
                <a:schemeClr val="lt1"/>
              </a:buClr>
              <a:buSzPts val="2000"/>
              <a:buFont typeface="Garamond"/>
              <a:buNone/>
            </a:pPr>
            <a:r>
              <a:rPr b="1" lang="en" sz="1600">
                <a:solidFill>
                  <a:schemeClr val="lt1"/>
                </a:solidFill>
                <a:latin typeface="Garamond"/>
                <a:ea typeface="Garamond"/>
                <a:cs typeface="Garamond"/>
                <a:sym typeface="Garamond"/>
              </a:rPr>
              <a:t>#PyDataSK</a:t>
            </a:r>
            <a:r>
              <a:rPr lang="en" sz="700">
                <a:solidFill>
                  <a:schemeClr val="dk1"/>
                </a:solidFill>
              </a:rPr>
              <a:t>  </a:t>
            </a:r>
            <a:r>
              <a:rPr b="1" i="0" lang="en" sz="1600" u="none">
                <a:solidFill>
                  <a:srgbClr val="FFFFFF"/>
                </a:solidFill>
                <a:latin typeface="Garamond"/>
                <a:ea typeface="Garamond"/>
                <a:cs typeface="Garamond"/>
                <a:sym typeface="Garamond"/>
              </a:rPr>
              <a:t>#PyDataBA</a:t>
            </a:r>
            <a:endParaRPr sz="700"/>
          </a:p>
        </p:txBody>
      </p:sp>
      <p:pic>
        <p:nvPicPr>
          <p:cNvPr id="339" name="Google Shape;339;p40"/>
          <p:cNvPicPr preferRelativeResize="0"/>
          <p:nvPr/>
        </p:nvPicPr>
        <p:blipFill rotWithShape="1">
          <a:blip r:embed="rId9">
            <a:alphaModFix/>
          </a:blip>
          <a:srcRect b="0" l="0" r="0" t="0"/>
          <a:stretch/>
        </p:blipFill>
        <p:spPr>
          <a:xfrm>
            <a:off x="6996743" y="225028"/>
            <a:ext cx="2057936" cy="1969294"/>
          </a:xfrm>
          <a:prstGeom prst="rect">
            <a:avLst/>
          </a:prstGeom>
          <a:noFill/>
          <a:ln>
            <a:noFill/>
          </a:ln>
        </p:spPr>
      </p:pic>
      <p:pic>
        <p:nvPicPr>
          <p:cNvPr id="340" name="Google Shape;340;p40"/>
          <p:cNvPicPr preferRelativeResize="0"/>
          <p:nvPr/>
        </p:nvPicPr>
        <p:blipFill rotWithShape="1">
          <a:blip r:embed="rId10">
            <a:alphaModFix/>
          </a:blip>
          <a:srcRect b="0" l="0" r="0" t="0"/>
          <a:stretch/>
        </p:blipFill>
        <p:spPr>
          <a:xfrm>
            <a:off x="6996743" y="2253853"/>
            <a:ext cx="2147256" cy="2203847"/>
          </a:xfrm>
          <a:prstGeom prst="rect">
            <a:avLst/>
          </a:prstGeom>
          <a:noFill/>
          <a:ln>
            <a:noFill/>
          </a:ln>
        </p:spPr>
      </p:pic>
      <p:sp>
        <p:nvSpPr>
          <p:cNvPr id="341" name="Google Shape;341;p4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45" name="Shape 345"/>
        <p:cNvGrpSpPr/>
        <p:nvPr/>
      </p:nvGrpSpPr>
      <p:grpSpPr>
        <a:xfrm>
          <a:off x="0" y="0"/>
          <a:ext cx="0" cy="0"/>
          <a:chOff x="0" y="0"/>
          <a:chExt cx="0" cy="0"/>
        </a:xfrm>
      </p:grpSpPr>
      <p:sp>
        <p:nvSpPr>
          <p:cNvPr id="346" name="Google Shape;346;p41"/>
          <p:cNvSpPr txBox="1"/>
          <p:nvPr/>
        </p:nvSpPr>
        <p:spPr>
          <a:xfrm>
            <a:off x="468037" y="897731"/>
            <a:ext cx="8677153" cy="2538413"/>
          </a:xfrm>
          <a:prstGeom prst="rect">
            <a:avLst/>
          </a:prstGeom>
          <a:noFill/>
          <a:ln>
            <a:noFill/>
          </a:ln>
        </p:spPr>
        <p:txBody>
          <a:bodyPr anchorCtr="0" anchor="ctr" bIns="35100" lIns="67500" spcFirstLastPara="1" rIns="67500" wrap="square" tIns="35100">
            <a:noAutofit/>
          </a:bodyPr>
          <a:lstStyle/>
          <a:p>
            <a:pPr indent="0" lvl="0" marL="0" marR="0" rtl="0" algn="ctr">
              <a:lnSpc>
                <a:spcPct val="100000"/>
              </a:lnSpc>
              <a:spcBef>
                <a:spcPts val="0"/>
              </a:spcBef>
              <a:spcAft>
                <a:spcPts val="0"/>
              </a:spcAft>
              <a:buClr>
                <a:srgbClr val="023747"/>
              </a:buClr>
              <a:buSzPts val="6000"/>
              <a:buFont typeface="Garamond"/>
              <a:buNone/>
            </a:pPr>
            <a:r>
              <a:rPr b="1" i="0" lang="en" sz="6000" u="none">
                <a:solidFill>
                  <a:srgbClr val="023747"/>
                </a:solidFill>
                <a:latin typeface="Garamond"/>
                <a:ea typeface="Garamond"/>
                <a:cs typeface="Garamond"/>
                <a:sym typeface="Garamond"/>
              </a:rPr>
              <a:t>Future is awesome. </a:t>
            </a:r>
            <a:br>
              <a:rPr b="1" i="0" lang="en" sz="6000" u="none">
                <a:solidFill>
                  <a:srgbClr val="023747"/>
                </a:solidFill>
                <a:latin typeface="Garamond"/>
                <a:ea typeface="Garamond"/>
                <a:cs typeface="Garamond"/>
                <a:sym typeface="Garamond"/>
              </a:rPr>
            </a:br>
            <a:r>
              <a:rPr b="1" i="0" lang="en" sz="6000" u="none">
                <a:solidFill>
                  <a:srgbClr val="023747"/>
                </a:solidFill>
                <a:latin typeface="Garamond"/>
                <a:ea typeface="Garamond"/>
                <a:cs typeface="Garamond"/>
                <a:sym typeface="Garamond"/>
              </a:rPr>
              <a:t>All we have to do now is to build it. </a:t>
            </a:r>
            <a:endParaRPr sz="1100"/>
          </a:p>
        </p:txBody>
      </p:sp>
      <p:sp>
        <p:nvSpPr>
          <p:cNvPr id="347" name="Google Shape;347;p41"/>
          <p:cNvSpPr txBox="1"/>
          <p:nvPr/>
        </p:nvSpPr>
        <p:spPr>
          <a:xfrm>
            <a:off x="179831" y="4624388"/>
            <a:ext cx="1944797" cy="367903"/>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0"/>
              <a:buFont typeface="Garamond"/>
              <a:buNone/>
            </a:pPr>
            <a:r>
              <a:rPr b="1" i="0" lang="en" sz="2000" u="none">
                <a:solidFill>
                  <a:srgbClr val="FFFFFF"/>
                </a:solidFill>
                <a:latin typeface="Garamond"/>
                <a:ea typeface="Garamond"/>
                <a:cs typeface="Garamond"/>
                <a:sym typeface="Garamond"/>
              </a:rPr>
              <a:t>#PyDataBLN</a:t>
            </a:r>
            <a:endParaRPr sz="1100"/>
          </a:p>
        </p:txBody>
      </p:sp>
      <p:pic>
        <p:nvPicPr>
          <p:cNvPr id="348" name="Google Shape;348;p41"/>
          <p:cNvPicPr preferRelativeResize="0"/>
          <p:nvPr/>
        </p:nvPicPr>
        <p:blipFill rotWithShape="1">
          <a:blip r:embed="rId3">
            <a:alphaModFix/>
          </a:blip>
          <a:srcRect b="0" l="0" r="0" t="0"/>
          <a:stretch/>
        </p:blipFill>
        <p:spPr>
          <a:xfrm>
            <a:off x="0" y="0"/>
            <a:ext cx="9144000" cy="4183856"/>
          </a:xfrm>
          <a:prstGeom prst="rect">
            <a:avLst/>
          </a:prstGeom>
          <a:noFill/>
          <a:ln>
            <a:noFill/>
          </a:ln>
        </p:spPr>
      </p:pic>
      <p:sp>
        <p:nvSpPr>
          <p:cNvPr id="349" name="Google Shape;349;p41"/>
          <p:cNvSpPr txBox="1"/>
          <p:nvPr/>
        </p:nvSpPr>
        <p:spPr>
          <a:xfrm>
            <a:off x="69075" y="4132650"/>
            <a:ext cx="89655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i="0" lang="en" sz="1400" u="none">
                <a:solidFill>
                  <a:srgbClr val="000000"/>
                </a:solidFill>
                <a:latin typeface="Garamond"/>
                <a:ea typeface="Garamond"/>
                <a:cs typeface="Garamond"/>
                <a:sym typeface="Garamond"/>
              </a:rPr>
              <a:t>Source: PyData Berlin 2017, Talk on YouTube: https://www.youtube.com/watch?v=I5578BhU4sE</a:t>
            </a:r>
            <a:endParaRPr b="1" sz="1100"/>
          </a:p>
        </p:txBody>
      </p:sp>
      <p:sp>
        <p:nvSpPr>
          <p:cNvPr id="350" name="Google Shape;350;p4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4" name="Shape 354"/>
        <p:cNvGrpSpPr/>
        <p:nvPr/>
      </p:nvGrpSpPr>
      <p:grpSpPr>
        <a:xfrm>
          <a:off x="0" y="0"/>
          <a:ext cx="0" cy="0"/>
          <a:chOff x="0" y="0"/>
          <a:chExt cx="0" cy="0"/>
        </a:xfrm>
      </p:grpSpPr>
      <p:pic>
        <p:nvPicPr>
          <p:cNvPr descr="logo-id" id="355" name="Google Shape;355;p42">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356" name="Google Shape;356;p42"/>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39AC37"/>
                </a:solidFill>
                <a:latin typeface="Twentieth Century"/>
                <a:ea typeface="Twentieth Century"/>
                <a:cs typeface="Twentieth Century"/>
                <a:sym typeface="Twentieth Century"/>
              </a:rPr>
              <a:t>ⓘ</a:t>
            </a:r>
            <a:r>
              <a:rPr lang="en">
                <a:latin typeface="Twentieth Century"/>
                <a:ea typeface="Twentieth Century"/>
                <a:cs typeface="Twentieth Century"/>
                <a:sym typeface="Twentieth Century"/>
              </a:rPr>
              <a:t> Start presenting to display the poll results on this slide.</a:t>
            </a:r>
            <a:endParaRPr>
              <a:latin typeface="Twentieth Century"/>
              <a:ea typeface="Twentieth Century"/>
              <a:cs typeface="Twentieth Century"/>
              <a:sym typeface="Twentieth Century"/>
            </a:endParaRPr>
          </a:p>
        </p:txBody>
      </p:sp>
      <p:sp>
        <p:nvSpPr>
          <p:cNvPr descr="title-id" id="357" name="Google Shape;357;p42"/>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424242"/>
                </a:solidFill>
                <a:latin typeface="Lato"/>
                <a:ea typeface="Lato"/>
                <a:cs typeface="Lato"/>
                <a:sym typeface="Lato"/>
              </a:rPr>
              <a:t>How did you like this talk? (It was: 1 star/low, 2 stars/ok, 3 stars/meh/average, 4 stars/high, 5 stars/awesome)</a:t>
            </a:r>
            <a:endParaRPr sz="3600">
              <a:solidFill>
                <a:srgbClr val="424242"/>
              </a:solidFill>
              <a:latin typeface="Lato"/>
              <a:ea typeface="Lato"/>
              <a:cs typeface="Lato"/>
              <a:sym typeface="Lato"/>
            </a:endParaRPr>
          </a:p>
        </p:txBody>
      </p:sp>
      <p:sp>
        <p:nvSpPr>
          <p:cNvPr id="358" name="Google Shape;358;p4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359" name="Google Shape;359;p42"/>
          <p:cNvSpPr txBox="1"/>
          <p:nvPr/>
        </p:nvSpPr>
        <p:spPr>
          <a:xfrm>
            <a:off x="10380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i="0" lang="en" sz="1600" u="none">
                <a:solidFill>
                  <a:srgbClr val="FFFFFF"/>
                </a:solidFill>
                <a:latin typeface="Garamond"/>
                <a:ea typeface="Garamond"/>
                <a:cs typeface="Garamond"/>
                <a:sym typeface="Garamond"/>
              </a:rPr>
              <a:t>#</a:t>
            </a:r>
            <a:r>
              <a:rPr b="1" lang="en" sz="1600">
                <a:solidFill>
                  <a:srgbClr val="FFFFFF"/>
                </a:solidFill>
                <a:latin typeface="Garamond"/>
                <a:ea typeface="Garamond"/>
                <a:cs typeface="Garamond"/>
                <a:sym typeface="Garamond"/>
              </a:rPr>
              <a:t>PythonDay</a:t>
            </a:r>
            <a:r>
              <a:rPr b="1" i="0" lang="en" sz="1600" u="none">
                <a:solidFill>
                  <a:srgbClr val="FFFFFF"/>
                </a:solidFill>
                <a:latin typeface="Garamond"/>
                <a:ea typeface="Garamond"/>
                <a:cs typeface="Garamond"/>
                <a:sym typeface="Garamond"/>
              </a:rPr>
              <a:t> @ sli.do</a:t>
            </a:r>
            <a:endParaRPr sz="13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63" name="Shape 363"/>
        <p:cNvGrpSpPr/>
        <p:nvPr/>
      </p:nvGrpSpPr>
      <p:grpSpPr>
        <a:xfrm>
          <a:off x="0" y="0"/>
          <a:ext cx="0" cy="0"/>
          <a:chOff x="0" y="0"/>
          <a:chExt cx="0" cy="0"/>
        </a:xfrm>
      </p:grpSpPr>
      <p:sp>
        <p:nvSpPr>
          <p:cNvPr id="364" name="Google Shape;364;p43"/>
          <p:cNvSpPr txBox="1"/>
          <p:nvPr/>
        </p:nvSpPr>
        <p:spPr>
          <a:xfrm>
            <a:off x="684787" y="141684"/>
            <a:ext cx="8154300" cy="91800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3000"/>
              <a:buFont typeface="Garamond"/>
              <a:buNone/>
            </a:pPr>
            <a:r>
              <a:rPr b="1" i="0" lang="en" sz="2700" u="none">
                <a:solidFill>
                  <a:srgbClr val="023747"/>
                </a:solidFill>
                <a:latin typeface="Garamond"/>
                <a:ea typeface="Garamond"/>
                <a:cs typeface="Garamond"/>
                <a:sym typeface="Garamond"/>
              </a:rPr>
              <a:t>Thank you for your attention</a:t>
            </a:r>
            <a:endParaRPr b="1" sz="2700">
              <a:solidFill>
                <a:srgbClr val="023747"/>
              </a:solidFill>
              <a:latin typeface="Garamond"/>
              <a:ea typeface="Garamond"/>
              <a:cs typeface="Garamond"/>
              <a:sym typeface="Garamond"/>
            </a:endParaRPr>
          </a:p>
        </p:txBody>
      </p:sp>
      <p:sp>
        <p:nvSpPr>
          <p:cNvPr id="365" name="Google Shape;365;p43"/>
          <p:cNvSpPr txBox="1"/>
          <p:nvPr/>
        </p:nvSpPr>
        <p:spPr>
          <a:xfrm>
            <a:off x="395390" y="897731"/>
            <a:ext cx="8154300" cy="3372000"/>
          </a:xfrm>
          <a:prstGeom prst="rect">
            <a:avLst/>
          </a:prstGeom>
          <a:noFill/>
          <a:ln>
            <a:noFill/>
          </a:ln>
        </p:spPr>
        <p:txBody>
          <a:bodyPr anchorCtr="0" anchor="t" bIns="35100" lIns="67500" spcFirstLastPara="1" rIns="67500" wrap="square" tIns="35100">
            <a:noAutofit/>
          </a:bodyPr>
          <a:lstStyle/>
          <a:p>
            <a:pPr indent="-190500" lvl="1" marL="482600" marR="0" rtl="0" algn="l">
              <a:lnSpc>
                <a:spcPct val="100000"/>
              </a:lnSpc>
              <a:spcBef>
                <a:spcPts val="0"/>
              </a:spcBef>
              <a:spcAft>
                <a:spcPts val="0"/>
              </a:spcAft>
              <a:buClr>
                <a:srgbClr val="000000"/>
              </a:buClr>
              <a:buSzPts val="1600"/>
              <a:buFont typeface="Garamond"/>
              <a:buNone/>
            </a:pPr>
            <a:r>
              <a:rPr b="1" i="0" lang="en" sz="1600" u="sng" cap="none" strike="noStrike">
                <a:latin typeface="Garamond"/>
                <a:ea typeface="Garamond"/>
                <a:cs typeface="Garamond"/>
                <a:sym typeface="Garamond"/>
              </a:rPr>
              <a:t>Contact:</a:t>
            </a:r>
            <a:endParaRPr b="1" sz="1600" u="sng">
              <a:latin typeface="Garamond"/>
              <a:ea typeface="Garamond"/>
              <a:cs typeface="Garamond"/>
              <a:sym typeface="Garamond"/>
            </a:endParaRPr>
          </a:p>
          <a:p>
            <a:pPr indent="-190500" lvl="1" marL="482600" marR="0" rtl="0" algn="l">
              <a:lnSpc>
                <a:spcPct val="100000"/>
              </a:lnSpc>
              <a:spcBef>
                <a:spcPts val="400"/>
              </a:spcBef>
              <a:spcAft>
                <a:spcPts val="0"/>
              </a:spcAft>
              <a:buClr>
                <a:srgbClr val="000000"/>
              </a:buClr>
              <a:buSzPts val="1500"/>
              <a:buFont typeface="Garamond"/>
              <a:buNone/>
            </a:pPr>
            <a:r>
              <a:rPr b="1" i="0" lang="en" sz="1500" u="none" cap="none" strike="noStrike">
                <a:latin typeface="Garamond"/>
                <a:ea typeface="Garamond"/>
                <a:cs typeface="Garamond"/>
                <a:sym typeface="Garamond"/>
              </a:rPr>
              <a:t>Radovan Kavicky</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3"/>
              </a:rPr>
              <a:t>radovan.kavicky@gapdata.org</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4"/>
              </a:rPr>
              <a:t>radovan.kavicky@gmail.com</a:t>
            </a:r>
            <a:endParaRPr sz="1100"/>
          </a:p>
          <a:p>
            <a:pPr indent="-190500" lvl="1" marL="482600" marR="0" rtl="0" algn="l">
              <a:lnSpc>
                <a:spcPct val="100000"/>
              </a:lnSpc>
              <a:spcBef>
                <a:spcPts val="400"/>
              </a:spcBef>
              <a:spcAft>
                <a:spcPts val="0"/>
              </a:spcAft>
              <a:buClr>
                <a:srgbClr val="000000"/>
              </a:buClr>
              <a:buSzPts val="1500"/>
              <a:buFont typeface="Garamond"/>
              <a:buNone/>
            </a:pPr>
            <a:r>
              <a:t/>
            </a:r>
            <a:endParaRPr sz="1100"/>
          </a:p>
          <a:p>
            <a:pPr indent="-190500" lvl="1" marL="482600" marR="0" rtl="0" algn="l">
              <a:lnSpc>
                <a:spcPct val="100000"/>
              </a:lnSpc>
              <a:spcBef>
                <a:spcPts val="400"/>
              </a:spcBef>
              <a:spcAft>
                <a:spcPts val="0"/>
              </a:spcAft>
              <a:buClr>
                <a:srgbClr val="000000"/>
              </a:buClr>
              <a:buSzPts val="1500"/>
              <a:buFont typeface="Garamond"/>
              <a:buNone/>
            </a:pPr>
            <a:r>
              <a:rPr b="1" i="0" lang="en" sz="1500" u="none" cap="none" strike="noStrike">
                <a:latin typeface="Garamond"/>
                <a:ea typeface="Garamond"/>
                <a:cs typeface="Garamond"/>
                <a:sym typeface="Garamond"/>
              </a:rPr>
              <a:t>+421 949 716 214 (SK)</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5"/>
              </a:rPr>
              <a:t>http://www.linkedin.com/in/radovankavicky</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6"/>
              </a:rPr>
              <a:t>https://gapdata.slack.com/</a:t>
            </a:r>
            <a:endParaRPr sz="1100"/>
          </a:p>
          <a:p>
            <a:pPr indent="-190500" lvl="1" marL="482600" marR="0" rtl="0" algn="l">
              <a:lnSpc>
                <a:spcPct val="100000"/>
              </a:lnSpc>
              <a:spcBef>
                <a:spcPts val="400"/>
              </a:spcBef>
              <a:spcAft>
                <a:spcPts val="0"/>
              </a:spcAft>
              <a:buClr>
                <a:srgbClr val="000000"/>
              </a:buClr>
              <a:buSzPts val="1400"/>
              <a:buFont typeface="Garamond"/>
              <a:buNone/>
            </a:pPr>
            <a:r>
              <a:rPr b="1" i="0" lang="en" sz="1400" u="none" cap="none" strike="noStrike">
                <a:latin typeface="Garamond"/>
                <a:ea typeface="Garamond"/>
                <a:cs typeface="Garamond"/>
                <a:sym typeface="Garamond"/>
              </a:rPr>
              <a:t>Invitations (e-mail): https://gapdata.herokuapp.com</a:t>
            </a:r>
            <a:r>
              <a:rPr b="0" i="0" lang="en" sz="1400" u="none" cap="none" strike="noStrike">
                <a:latin typeface="Garamond"/>
                <a:ea typeface="Garamond"/>
                <a:cs typeface="Garamond"/>
                <a:sym typeface="Garamond"/>
              </a:rPr>
              <a:t>/</a:t>
            </a:r>
            <a:endParaRPr sz="1100"/>
          </a:p>
        </p:txBody>
      </p:sp>
      <p:sp>
        <p:nvSpPr>
          <p:cNvPr id="366" name="Google Shape;366;p43"/>
          <p:cNvSpPr txBox="1"/>
          <p:nvPr/>
        </p:nvSpPr>
        <p:spPr>
          <a:xfrm>
            <a:off x="396581" y="3086100"/>
            <a:ext cx="6120300" cy="1134600"/>
          </a:xfrm>
          <a:prstGeom prst="rect">
            <a:avLst/>
          </a:prstGeom>
          <a:noFill/>
          <a:ln>
            <a:noFill/>
          </a:ln>
        </p:spPr>
        <p:txBody>
          <a:bodyPr anchorCtr="0" anchor="t" bIns="35100" lIns="67500" spcFirstLastPara="1" rIns="67500" wrap="square" tIns="35100">
            <a:noAutofit/>
          </a:bodyPr>
          <a:lstStyle/>
          <a:p>
            <a:pPr indent="-190500" lvl="1" marL="482600" marR="0" rtl="0" algn="l">
              <a:lnSpc>
                <a:spcPct val="100000"/>
              </a:lnSpc>
              <a:spcBef>
                <a:spcPts val="0"/>
              </a:spcBef>
              <a:spcAft>
                <a:spcPts val="0"/>
              </a:spcAft>
              <a:buClr>
                <a:srgbClr val="FFFFFF"/>
              </a:buClr>
              <a:buSzPts val="1600"/>
              <a:buFont typeface="Twentieth Century"/>
              <a:buNone/>
            </a:pPr>
            <a:r>
              <a:t/>
            </a:r>
            <a:endParaRPr b="1" i="0" sz="1600" u="none" cap="none" strike="noStrike">
              <a:latin typeface="Garamond"/>
              <a:ea typeface="Garamond"/>
              <a:cs typeface="Garamond"/>
              <a:sym typeface="Garamond"/>
            </a:endParaRPr>
          </a:p>
          <a:p>
            <a:pPr indent="-190500" lvl="0" marL="482600" marR="0" rtl="0" algn="l">
              <a:lnSpc>
                <a:spcPct val="100000"/>
              </a:lnSpc>
              <a:spcBef>
                <a:spcPts val="400"/>
              </a:spcBef>
              <a:spcAft>
                <a:spcPts val="0"/>
              </a:spcAft>
              <a:buClr>
                <a:srgbClr val="000000"/>
              </a:buClr>
              <a:buSzPts val="1400"/>
              <a:buFont typeface="Twentieth Century"/>
              <a:buNone/>
            </a:pPr>
            <a:r>
              <a:rPr b="1" i="0" lang="en" sz="1400" u="sng">
                <a:latin typeface="Twentieth Century"/>
                <a:ea typeface="Twentieth Century"/>
                <a:cs typeface="Twentieth Century"/>
                <a:sym typeface="Twentieth Century"/>
                <a:hlinkClick r:id="rId7"/>
              </a:rPr>
              <a:t>https://github.com/radovankavicky</a:t>
            </a:r>
            <a:endParaRPr sz="1100"/>
          </a:p>
          <a:p>
            <a:pPr indent="-190500" lvl="0" marL="482600" marR="0" rtl="0" algn="l">
              <a:lnSpc>
                <a:spcPct val="100000"/>
              </a:lnSpc>
              <a:spcBef>
                <a:spcPts val="400"/>
              </a:spcBef>
              <a:spcAft>
                <a:spcPts val="0"/>
              </a:spcAft>
              <a:buClr>
                <a:srgbClr val="000000"/>
              </a:buClr>
              <a:buSzPts val="1400"/>
              <a:buFont typeface="Garamond"/>
              <a:buNone/>
            </a:pPr>
            <a:r>
              <a:rPr b="1" i="0" lang="en" sz="1300" u="none">
                <a:latin typeface="Garamond"/>
                <a:ea typeface="Garamond"/>
                <a:cs typeface="Garamond"/>
                <a:sym typeface="Garamond"/>
              </a:rPr>
              <a:t>FB</a:t>
            </a:r>
            <a:r>
              <a:rPr b="1" lang="en" sz="1300">
                <a:latin typeface="Garamond"/>
                <a:ea typeface="Garamond"/>
                <a:cs typeface="Garamond"/>
                <a:sym typeface="Garamond"/>
              </a:rPr>
              <a:t>:</a:t>
            </a:r>
            <a:r>
              <a:rPr b="1" i="0" lang="en" sz="1300" u="none">
                <a:latin typeface="Garamond"/>
                <a:ea typeface="Garamond"/>
                <a:cs typeface="Garamond"/>
                <a:sym typeface="Garamond"/>
              </a:rPr>
              <a:t> https://www.facebook.com/groups/356635138031671</a:t>
            </a:r>
            <a:endParaRPr sz="1000"/>
          </a:p>
          <a:p>
            <a:pPr indent="-190500" lvl="1" marL="482600" marR="0" rtl="0" algn="l">
              <a:lnSpc>
                <a:spcPct val="100000"/>
              </a:lnSpc>
              <a:spcBef>
                <a:spcPts val="400"/>
              </a:spcBef>
              <a:spcAft>
                <a:spcPts val="0"/>
              </a:spcAft>
              <a:buClr>
                <a:srgbClr val="FFFFFF"/>
              </a:buClr>
              <a:buSzPts val="800"/>
              <a:buFont typeface="Twentieth Century"/>
              <a:buNone/>
            </a:pPr>
            <a:r>
              <a:t/>
            </a:r>
            <a:endParaRPr b="1" i="0" sz="800" u="none" cap="none" strike="noStrike">
              <a:latin typeface="Garamond"/>
              <a:ea typeface="Garamond"/>
              <a:cs typeface="Garamond"/>
              <a:sym typeface="Garamond"/>
            </a:endParaRPr>
          </a:p>
          <a:p>
            <a:pPr indent="-190500" lvl="1" marL="482600" marR="0" rtl="0" algn="l">
              <a:lnSpc>
                <a:spcPct val="100000"/>
              </a:lnSpc>
              <a:spcBef>
                <a:spcPts val="400"/>
              </a:spcBef>
              <a:spcAft>
                <a:spcPts val="0"/>
              </a:spcAft>
              <a:buClr>
                <a:srgbClr val="000000"/>
              </a:buClr>
              <a:buSzPts val="1400"/>
              <a:buFont typeface="Garamond"/>
              <a:buNone/>
            </a:pPr>
            <a:r>
              <a:rPr b="1" i="0" lang="en" sz="1400" u="none" cap="none" strike="noStrike">
                <a:latin typeface="Garamond"/>
                <a:ea typeface="Garamond"/>
                <a:cs typeface="Garamond"/>
                <a:sym typeface="Garamond"/>
              </a:rPr>
              <a:t>@radovankavicky, @PyDataBA, @GapDataInst</a:t>
            </a:r>
            <a:endParaRPr sz="1100"/>
          </a:p>
          <a:p>
            <a:pPr indent="-190500" lvl="1" marL="482600" marR="0" rtl="0" algn="l">
              <a:lnSpc>
                <a:spcPct val="100000"/>
              </a:lnSpc>
              <a:spcBef>
                <a:spcPts val="400"/>
              </a:spcBef>
              <a:spcAft>
                <a:spcPts val="0"/>
              </a:spcAft>
              <a:buClr>
                <a:srgbClr val="000000"/>
              </a:buClr>
              <a:buSzPts val="1600"/>
              <a:buFont typeface="Garamond"/>
              <a:buNone/>
            </a:pPr>
            <a:r>
              <a:rPr b="1" i="0" lang="en" sz="1600" u="none" cap="none" strike="noStrike">
                <a:latin typeface="Garamond"/>
                <a:ea typeface="Garamond"/>
                <a:cs typeface="Garamond"/>
                <a:sym typeface="Garamond"/>
              </a:rPr>
              <a:t> </a:t>
            </a:r>
            <a:endParaRPr sz="1100"/>
          </a:p>
        </p:txBody>
      </p:sp>
      <p:pic>
        <p:nvPicPr>
          <p:cNvPr id="367" name="Google Shape;367;p43"/>
          <p:cNvPicPr preferRelativeResize="0"/>
          <p:nvPr/>
        </p:nvPicPr>
        <p:blipFill rotWithShape="1">
          <a:blip r:embed="rId8">
            <a:alphaModFix/>
          </a:blip>
          <a:srcRect b="0" l="0" r="0" t="0"/>
          <a:stretch/>
        </p:blipFill>
        <p:spPr>
          <a:xfrm>
            <a:off x="251287" y="3489722"/>
            <a:ext cx="366808" cy="323849"/>
          </a:xfrm>
          <a:prstGeom prst="rect">
            <a:avLst/>
          </a:prstGeom>
          <a:noFill/>
          <a:ln>
            <a:noFill/>
          </a:ln>
        </p:spPr>
      </p:pic>
      <p:pic>
        <p:nvPicPr>
          <p:cNvPr id="368" name="Google Shape;368;p43"/>
          <p:cNvPicPr preferRelativeResize="0"/>
          <p:nvPr/>
        </p:nvPicPr>
        <p:blipFill rotWithShape="1">
          <a:blip r:embed="rId9">
            <a:alphaModFix/>
          </a:blip>
          <a:srcRect b="0" l="0" r="0" t="0"/>
          <a:stretch/>
        </p:blipFill>
        <p:spPr>
          <a:xfrm>
            <a:off x="251287" y="4030265"/>
            <a:ext cx="366808" cy="322659"/>
          </a:xfrm>
          <a:prstGeom prst="rect">
            <a:avLst/>
          </a:prstGeom>
          <a:noFill/>
          <a:ln>
            <a:noFill/>
          </a:ln>
        </p:spPr>
      </p:pic>
      <p:pic>
        <p:nvPicPr>
          <p:cNvPr id="369" name="Google Shape;369;p43"/>
          <p:cNvPicPr preferRelativeResize="0"/>
          <p:nvPr/>
        </p:nvPicPr>
        <p:blipFill rotWithShape="1">
          <a:blip r:embed="rId10">
            <a:alphaModFix/>
          </a:blip>
          <a:srcRect b="0" l="0" r="0" t="0"/>
          <a:stretch/>
        </p:blipFill>
        <p:spPr>
          <a:xfrm>
            <a:off x="251287" y="2193131"/>
            <a:ext cx="366808" cy="345281"/>
          </a:xfrm>
          <a:prstGeom prst="rect">
            <a:avLst/>
          </a:prstGeom>
          <a:noFill/>
          <a:ln>
            <a:noFill/>
          </a:ln>
        </p:spPr>
      </p:pic>
      <p:pic>
        <p:nvPicPr>
          <p:cNvPr id="370" name="Google Shape;370;p43"/>
          <p:cNvPicPr preferRelativeResize="0"/>
          <p:nvPr/>
        </p:nvPicPr>
        <p:blipFill rotWithShape="1">
          <a:blip r:embed="rId11">
            <a:alphaModFix/>
          </a:blip>
          <a:srcRect b="0" l="0" r="0" t="0"/>
          <a:stretch/>
        </p:blipFill>
        <p:spPr>
          <a:xfrm>
            <a:off x="251287" y="1653778"/>
            <a:ext cx="366808" cy="323850"/>
          </a:xfrm>
          <a:prstGeom prst="rect">
            <a:avLst/>
          </a:prstGeom>
          <a:noFill/>
          <a:ln>
            <a:noFill/>
          </a:ln>
        </p:spPr>
      </p:pic>
      <p:sp>
        <p:nvSpPr>
          <p:cNvPr id="371" name="Google Shape;371;p4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0"/>
              <a:buFont typeface="Garamond"/>
              <a:buNone/>
            </a:pPr>
            <a:r>
              <a:rPr b="1" i="0" lang="en" sz="2000" u="none">
                <a:solidFill>
                  <a:srgbClr val="FFFFFF"/>
                </a:solidFill>
                <a:latin typeface="Garamond"/>
                <a:ea typeface="Garamond"/>
                <a:cs typeface="Garamond"/>
                <a:sym typeface="Garamond"/>
              </a:rPr>
              <a:t>In case you have any question, feel free to ask.</a:t>
            </a:r>
            <a:endParaRPr sz="1100"/>
          </a:p>
        </p:txBody>
      </p:sp>
      <p:pic>
        <p:nvPicPr>
          <p:cNvPr id="372" name="Google Shape;372;p43"/>
          <p:cNvPicPr preferRelativeResize="0"/>
          <p:nvPr/>
        </p:nvPicPr>
        <p:blipFill rotWithShape="1">
          <a:blip r:embed="rId12">
            <a:alphaModFix/>
          </a:blip>
          <a:srcRect b="0" l="0" r="0" t="0"/>
          <a:stretch/>
        </p:blipFill>
        <p:spPr>
          <a:xfrm>
            <a:off x="5037656" y="2409825"/>
            <a:ext cx="1890714" cy="1924051"/>
          </a:xfrm>
          <a:prstGeom prst="rect">
            <a:avLst/>
          </a:prstGeom>
          <a:noFill/>
          <a:ln>
            <a:noFill/>
          </a:ln>
        </p:spPr>
      </p:pic>
      <p:pic>
        <p:nvPicPr>
          <p:cNvPr id="373" name="Google Shape;373;p43"/>
          <p:cNvPicPr preferRelativeResize="0"/>
          <p:nvPr/>
        </p:nvPicPr>
        <p:blipFill rotWithShape="1">
          <a:blip r:embed="rId13">
            <a:alphaModFix/>
          </a:blip>
          <a:srcRect b="0" l="0" r="0" t="0"/>
          <a:stretch/>
        </p:blipFill>
        <p:spPr>
          <a:xfrm>
            <a:off x="251287" y="2625328"/>
            <a:ext cx="366808" cy="296465"/>
          </a:xfrm>
          <a:prstGeom prst="rect">
            <a:avLst/>
          </a:prstGeom>
          <a:noFill/>
          <a:ln>
            <a:noFill/>
          </a:ln>
        </p:spPr>
      </p:pic>
      <p:pic>
        <p:nvPicPr>
          <p:cNvPr id="374" name="Google Shape;374;p43"/>
          <p:cNvPicPr preferRelativeResize="0"/>
          <p:nvPr/>
        </p:nvPicPr>
        <p:blipFill rotWithShape="1">
          <a:blip r:embed="rId14">
            <a:alphaModFix/>
          </a:blip>
          <a:srcRect b="0" l="0" r="0" t="0"/>
          <a:stretch/>
        </p:blipFill>
        <p:spPr>
          <a:xfrm>
            <a:off x="251287" y="3003947"/>
            <a:ext cx="366808" cy="323850"/>
          </a:xfrm>
          <a:prstGeom prst="rect">
            <a:avLst/>
          </a:prstGeom>
          <a:noFill/>
          <a:ln>
            <a:noFill/>
          </a:ln>
        </p:spPr>
      </p:pic>
      <p:pic>
        <p:nvPicPr>
          <p:cNvPr id="375" name="Google Shape;375;p43"/>
          <p:cNvPicPr preferRelativeResize="0"/>
          <p:nvPr/>
        </p:nvPicPr>
        <p:blipFill rotWithShape="1">
          <a:blip r:embed="rId15">
            <a:alphaModFix/>
          </a:blip>
          <a:srcRect b="0" l="0" r="0" t="0"/>
          <a:stretch/>
        </p:blipFill>
        <p:spPr>
          <a:xfrm>
            <a:off x="6996743" y="2400300"/>
            <a:ext cx="2143125" cy="1933575"/>
          </a:xfrm>
          <a:prstGeom prst="rect">
            <a:avLst/>
          </a:prstGeom>
          <a:noFill/>
          <a:ln>
            <a:noFill/>
          </a:ln>
        </p:spPr>
      </p:pic>
      <p:sp>
        <p:nvSpPr>
          <p:cNvPr id="376" name="Google Shape;376;p43"/>
          <p:cNvSpPr txBox="1"/>
          <p:nvPr/>
        </p:nvSpPr>
        <p:spPr>
          <a:xfrm>
            <a:off x="0" y="4643025"/>
            <a:ext cx="24921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i="0" lang="en" sz="1600" u="none">
                <a:solidFill>
                  <a:srgbClr val="FFFFFF"/>
                </a:solidFill>
                <a:latin typeface="Garamond"/>
                <a:ea typeface="Garamond"/>
                <a:cs typeface="Garamond"/>
                <a:sym typeface="Garamond"/>
              </a:rPr>
              <a:t>#</a:t>
            </a:r>
            <a:r>
              <a:rPr b="1" lang="en" sz="1600">
                <a:solidFill>
                  <a:srgbClr val="FFFFFF"/>
                </a:solidFill>
                <a:latin typeface="Garamond"/>
                <a:ea typeface="Garamond"/>
                <a:cs typeface="Garamond"/>
                <a:sym typeface="Garamond"/>
              </a:rPr>
              <a:t>wearedevslive</a:t>
            </a:r>
            <a:r>
              <a:rPr b="1" i="0" lang="en" sz="1600" u="none">
                <a:solidFill>
                  <a:srgbClr val="FFFFFF"/>
                </a:solidFill>
                <a:latin typeface="Garamond"/>
                <a:ea typeface="Garamond"/>
                <a:cs typeface="Garamond"/>
                <a:sym typeface="Garamond"/>
              </a:rPr>
              <a:t> @ sli.do</a:t>
            </a:r>
            <a:endParaRPr sz="1600"/>
          </a:p>
        </p:txBody>
      </p:sp>
      <p:sp>
        <p:nvSpPr>
          <p:cNvPr id="377" name="Google Shape;377;p43"/>
          <p:cNvSpPr txBox="1"/>
          <p:nvPr/>
        </p:nvSpPr>
        <p:spPr>
          <a:xfrm>
            <a:off x="4986650" y="0"/>
            <a:ext cx="5313000" cy="918000"/>
          </a:xfrm>
          <a:prstGeom prst="rect">
            <a:avLst/>
          </a:prstGeom>
          <a:noFill/>
          <a:ln>
            <a:noFill/>
          </a:ln>
        </p:spPr>
        <p:txBody>
          <a:bodyPr anchorCtr="0" anchor="ctr" bIns="35100" lIns="67500" spcFirstLastPara="1" rIns="67500" wrap="square" tIns="35100">
            <a:noAutofit/>
          </a:bodyPr>
          <a:lstStyle/>
          <a:p>
            <a:pPr indent="0" lvl="0" marL="0" rtl="0" algn="l">
              <a:spcBef>
                <a:spcPts val="400"/>
              </a:spcBef>
              <a:spcAft>
                <a:spcPts val="0"/>
              </a:spcAft>
              <a:buClr>
                <a:schemeClr val="dk1"/>
              </a:buClr>
              <a:buSzPts val="1100"/>
              <a:buFont typeface="Arial"/>
              <a:buNone/>
            </a:pPr>
            <a:r>
              <a:rPr b="1" lang="en">
                <a:solidFill>
                  <a:srgbClr val="023747"/>
                </a:solidFill>
                <a:latin typeface="Garamond"/>
                <a:ea typeface="Garamond"/>
                <a:cs typeface="Garamond"/>
                <a:sym typeface="Garamond"/>
              </a:rPr>
              <a:t>Slides (this talk): tiny.cc/WeAreDevsPython2021</a:t>
            </a:r>
            <a:endParaRPr b="1">
              <a:solidFill>
                <a:srgbClr val="023747"/>
              </a:solidFill>
              <a:latin typeface="Garamond"/>
              <a:ea typeface="Garamond"/>
              <a:cs typeface="Garamond"/>
              <a:sym typeface="Garamond"/>
            </a:endParaRPr>
          </a:p>
          <a:p>
            <a:pPr indent="0" lvl="0" marL="0" rtl="0" algn="l">
              <a:spcBef>
                <a:spcPts val="400"/>
              </a:spcBef>
              <a:spcAft>
                <a:spcPts val="0"/>
              </a:spcAft>
              <a:buClr>
                <a:schemeClr val="dk1"/>
              </a:buClr>
              <a:buSzPts val="1100"/>
              <a:buFont typeface="Arial"/>
              <a:buNone/>
            </a:pPr>
            <a:r>
              <a:rPr b="1" lang="en" u="sng">
                <a:solidFill>
                  <a:srgbClr val="023747"/>
                </a:solidFill>
                <a:latin typeface="Garamond"/>
                <a:ea typeface="Garamond"/>
                <a:cs typeface="Garamond"/>
                <a:sym typeface="Garamond"/>
                <a:hlinkClick r:id="rId16">
                  <a:extLst>
                    <a:ext uri="{A12FA001-AC4F-418D-AE19-62706E023703}">
                      <ahyp:hlinkClr val="tx"/>
                    </a:ext>
                  </a:extLst>
                </a:hlinkClick>
              </a:rPr>
              <a:t>https://github.com/radovankavicky/WeAreDevs2021</a:t>
            </a:r>
            <a:endParaRPr b="1">
              <a:solidFill>
                <a:srgbClr val="023747"/>
              </a:solidFill>
              <a:latin typeface="Garamond"/>
              <a:ea typeface="Garamond"/>
              <a:cs typeface="Garamond"/>
              <a:sym typeface="Garamond"/>
            </a:endParaRPr>
          </a:p>
          <a:p>
            <a:pPr indent="0" lvl="0" marL="0" rtl="0" algn="l">
              <a:spcBef>
                <a:spcPts val="400"/>
              </a:spcBef>
              <a:spcAft>
                <a:spcPts val="0"/>
              </a:spcAft>
              <a:buClr>
                <a:schemeClr val="dk1"/>
              </a:buClr>
              <a:buSzPts val="1100"/>
              <a:buFont typeface="Arial"/>
              <a:buNone/>
            </a:pPr>
            <a:r>
              <a:rPr b="1" lang="en" sz="1300">
                <a:solidFill>
                  <a:srgbClr val="023747"/>
                </a:solidFill>
                <a:latin typeface="Garamond"/>
                <a:ea typeface="Garamond"/>
                <a:cs typeface="Garamond"/>
                <a:sym typeface="Garamond"/>
              </a:rPr>
              <a:t>Deepnote (Live-Code) &gt; </a:t>
            </a:r>
            <a:r>
              <a:rPr b="1" lang="en" sz="1200" u="sng">
                <a:solidFill>
                  <a:srgbClr val="023747"/>
                </a:solidFill>
                <a:latin typeface="Garamond"/>
                <a:ea typeface="Garamond"/>
                <a:cs typeface="Garamond"/>
                <a:sym typeface="Garamond"/>
                <a:hlinkClick r:id="rId17">
                  <a:extLst>
                    <a:ext uri="{A12FA001-AC4F-418D-AE19-62706E023703}">
                      <ahyp:hlinkClr val="tx"/>
                    </a:ext>
                  </a:extLst>
                </a:hlinkClick>
              </a:rPr>
              <a:t>http://bit.ly/PythonDayDeepnote</a:t>
            </a:r>
            <a:endParaRPr b="1">
              <a:solidFill>
                <a:srgbClr val="023747"/>
              </a:solidFill>
              <a:latin typeface="Garamond"/>
              <a:ea typeface="Garamond"/>
              <a:cs typeface="Garamond"/>
              <a:sym typeface="Garamond"/>
            </a:endParaRPr>
          </a:p>
        </p:txBody>
      </p:sp>
      <p:pic>
        <p:nvPicPr>
          <p:cNvPr id="378" name="Google Shape;378;p43"/>
          <p:cNvPicPr preferRelativeResize="0"/>
          <p:nvPr/>
        </p:nvPicPr>
        <p:blipFill rotWithShape="1">
          <a:blip r:embed="rId18">
            <a:alphaModFix/>
          </a:blip>
          <a:srcRect b="0" l="0" r="0" t="0"/>
          <a:stretch/>
        </p:blipFill>
        <p:spPr>
          <a:xfrm>
            <a:off x="5342024" y="720590"/>
            <a:ext cx="3404826" cy="17615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84" name="Shape 84"/>
        <p:cNvGrpSpPr/>
        <p:nvPr/>
      </p:nvGrpSpPr>
      <p:grpSpPr>
        <a:xfrm>
          <a:off x="0" y="0"/>
          <a:ext cx="0" cy="0"/>
          <a:chOff x="0" y="0"/>
          <a:chExt cx="0" cy="0"/>
        </a:xfrm>
      </p:grpSpPr>
      <p:sp>
        <p:nvSpPr>
          <p:cNvPr id="85" name="Google Shape;85;p17"/>
          <p:cNvSpPr txBox="1"/>
          <p:nvPr/>
        </p:nvSpPr>
        <p:spPr>
          <a:xfrm>
            <a:off x="539493" y="195263"/>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About me</a:t>
            </a:r>
            <a:endParaRPr sz="1100"/>
          </a:p>
        </p:txBody>
      </p:sp>
      <p:pic>
        <p:nvPicPr>
          <p:cNvPr id="86" name="Google Shape;86;p17"/>
          <p:cNvPicPr preferRelativeResize="0"/>
          <p:nvPr/>
        </p:nvPicPr>
        <p:blipFill>
          <a:blip r:embed="rId3">
            <a:alphaModFix/>
          </a:blip>
          <a:stretch>
            <a:fillRect/>
          </a:stretch>
        </p:blipFill>
        <p:spPr>
          <a:xfrm>
            <a:off x="3534575" y="2215750"/>
            <a:ext cx="1822825" cy="2257325"/>
          </a:xfrm>
          <a:prstGeom prst="rect">
            <a:avLst/>
          </a:prstGeom>
          <a:noFill/>
          <a:ln>
            <a:noFill/>
          </a:ln>
        </p:spPr>
      </p:pic>
      <p:sp>
        <p:nvSpPr>
          <p:cNvPr id="87" name="Google Shape;87;p17"/>
          <p:cNvSpPr txBox="1"/>
          <p:nvPr/>
        </p:nvSpPr>
        <p:spPr>
          <a:xfrm>
            <a:off x="0" y="715759"/>
            <a:ext cx="5184600" cy="1241700"/>
          </a:xfrm>
          <a:prstGeom prst="rect">
            <a:avLst/>
          </a:prstGeom>
          <a:noFill/>
          <a:ln>
            <a:noFill/>
          </a:ln>
        </p:spPr>
        <p:txBody>
          <a:bodyPr anchorCtr="0" anchor="t" bIns="35100" lIns="67500" spcFirstLastPara="1" rIns="67500" wrap="square" tIns="35100">
            <a:noAutofit/>
          </a:bodyPr>
          <a:lstStyle/>
          <a:p>
            <a:pPr indent="0" lvl="0" marL="0" rtl="0" algn="l">
              <a:spcBef>
                <a:spcPts val="0"/>
              </a:spcBef>
              <a:spcAft>
                <a:spcPts val="0"/>
              </a:spcAft>
              <a:buNone/>
            </a:pPr>
            <a:r>
              <a:t/>
            </a:r>
            <a:endParaRPr b="1" sz="200">
              <a:solidFill>
                <a:srgbClr val="023747"/>
              </a:solidFill>
              <a:latin typeface="Garamond"/>
              <a:ea typeface="Garamond"/>
              <a:cs typeface="Garamond"/>
              <a:sym typeface="Garamond"/>
            </a:endParaRPr>
          </a:p>
          <a:p>
            <a:pPr indent="-196850" lvl="1" marL="469900" rtl="0" algn="l">
              <a:spcBef>
                <a:spcPts val="400"/>
              </a:spcBef>
              <a:spcAft>
                <a:spcPts val="0"/>
              </a:spcAft>
              <a:buClr>
                <a:srgbClr val="023747"/>
              </a:buClr>
              <a:buSzPts val="700"/>
              <a:buFont typeface="Noto Sans Symbols"/>
              <a:buChar char="🞑"/>
            </a:pPr>
            <a:r>
              <a:rPr b="1" lang="en" sz="1100">
                <a:solidFill>
                  <a:srgbClr val="023747"/>
                </a:solidFill>
                <a:latin typeface="Garamond"/>
                <a:ea typeface="Garamond"/>
                <a:cs typeface="Garamond"/>
                <a:sym typeface="Garamond"/>
              </a:rPr>
              <a:t>Economist (Macro, Finance); Slovak Economic Association (SEA)</a:t>
            </a:r>
            <a:endParaRPr sz="1100">
              <a:solidFill>
                <a:schemeClr val="dk1"/>
              </a:solidFill>
            </a:endParaRPr>
          </a:p>
          <a:p>
            <a:pPr indent="-196850" lvl="1" marL="469900" rtl="0" algn="l">
              <a:spcBef>
                <a:spcPts val="400"/>
              </a:spcBef>
              <a:spcAft>
                <a:spcPts val="0"/>
              </a:spcAft>
              <a:buClr>
                <a:srgbClr val="023747"/>
              </a:buClr>
              <a:buSzPts val="700"/>
              <a:buFont typeface="Noto Sans Symbols"/>
              <a:buChar char="🞑"/>
            </a:pPr>
            <a:r>
              <a:rPr b="1" lang="en" sz="1100">
                <a:solidFill>
                  <a:srgbClr val="023747"/>
                </a:solidFill>
                <a:latin typeface="Garamond"/>
                <a:ea typeface="Garamond"/>
                <a:cs typeface="Garamond"/>
                <a:sym typeface="Garamond"/>
              </a:rPr>
              <a:t>Principal Data Scientist (GapData), Consulting (public, private)</a:t>
            </a:r>
            <a:endParaRPr sz="1100">
              <a:solidFill>
                <a:schemeClr val="dk1"/>
              </a:solidFill>
            </a:endParaRPr>
          </a:p>
          <a:p>
            <a:pPr indent="-196850" lvl="1" marL="469900" rtl="0" algn="l">
              <a:spcBef>
                <a:spcPts val="400"/>
              </a:spcBef>
              <a:spcAft>
                <a:spcPts val="0"/>
              </a:spcAft>
              <a:buClr>
                <a:srgbClr val="023747"/>
              </a:buClr>
              <a:buSzPts val="700"/>
              <a:buFont typeface="Noto Sans Symbols"/>
              <a:buChar char="🞑"/>
            </a:pPr>
            <a:r>
              <a:rPr b="1" lang="en" sz="1100">
                <a:solidFill>
                  <a:srgbClr val="023747"/>
                </a:solidFill>
                <a:latin typeface="Garamond"/>
                <a:ea typeface="Garamond"/>
                <a:cs typeface="Garamond"/>
                <a:sym typeface="Garamond"/>
              </a:rPr>
              <a:t>Member of PSF, Slovak.AI, CLAIRE, EU AI Alliance, TAILOR &amp; UDSC</a:t>
            </a:r>
            <a:endParaRPr sz="1100">
              <a:solidFill>
                <a:schemeClr val="dk1"/>
              </a:solidFill>
            </a:endParaRPr>
          </a:p>
          <a:p>
            <a:pPr indent="-196850" lvl="1" marL="469900" rtl="0" algn="l">
              <a:spcBef>
                <a:spcPts val="400"/>
              </a:spcBef>
              <a:spcAft>
                <a:spcPts val="0"/>
              </a:spcAft>
              <a:buClr>
                <a:srgbClr val="023747"/>
              </a:buClr>
              <a:buSzPts val="700"/>
              <a:buFont typeface="Noto Sans Symbols"/>
              <a:buChar char="🞑"/>
            </a:pPr>
            <a:r>
              <a:rPr b="1" lang="en" sz="1100">
                <a:solidFill>
                  <a:srgbClr val="023747"/>
                </a:solidFill>
                <a:latin typeface="Garamond"/>
                <a:ea typeface="Garamond"/>
                <a:cs typeface="Garamond"/>
                <a:sym typeface="Garamond"/>
              </a:rPr>
              <a:t>Data Science Instructor @ DataCamp, BaseCamp.ai, Learn2Code</a:t>
            </a:r>
            <a:endParaRPr sz="1100">
              <a:solidFill>
                <a:schemeClr val="dk1"/>
              </a:solidFill>
            </a:endParaRPr>
          </a:p>
          <a:p>
            <a:pPr indent="-196850" lvl="1" marL="469900" rtl="0" algn="l">
              <a:spcBef>
                <a:spcPts val="400"/>
              </a:spcBef>
              <a:spcAft>
                <a:spcPts val="0"/>
              </a:spcAft>
              <a:buClr>
                <a:srgbClr val="023747"/>
              </a:buClr>
              <a:buSzPts val="700"/>
              <a:buFont typeface="Noto Sans Symbols"/>
              <a:buChar char="🞑"/>
            </a:pPr>
            <a:r>
              <a:rPr b="1" lang="en" sz="1100">
                <a:solidFill>
                  <a:srgbClr val="023747"/>
                </a:solidFill>
                <a:latin typeface="Garamond"/>
                <a:ea typeface="Garamond"/>
                <a:cs typeface="Garamond"/>
                <a:sym typeface="Garamond"/>
              </a:rPr>
              <a:t>Founder of PyData Slovakia/Bratislava (#PyDataBA), R &lt;- Slovakia (#RSlovakia), Julia Users Group Slovakia (#JUGSlovakia) &amp; SK/CZ Tableau User Group (#skczTUG)</a:t>
            </a:r>
            <a:endParaRPr sz="1100">
              <a:solidFill>
                <a:schemeClr val="dk1"/>
              </a:solidFill>
            </a:endParaRPr>
          </a:p>
          <a:p>
            <a:pPr indent="-234950" lvl="1" marL="482600" marR="0" rtl="0" algn="l">
              <a:lnSpc>
                <a:spcPct val="100000"/>
              </a:lnSpc>
              <a:spcBef>
                <a:spcPts val="400"/>
              </a:spcBef>
              <a:spcAft>
                <a:spcPts val="0"/>
              </a:spcAft>
              <a:buClr>
                <a:srgbClr val="023747"/>
              </a:buClr>
              <a:buSzPts val="1300"/>
              <a:buFont typeface="Garamond"/>
              <a:buChar char="🞑"/>
            </a:pPr>
            <a:r>
              <a:t/>
            </a:r>
            <a:endParaRPr b="1" sz="1300">
              <a:solidFill>
                <a:srgbClr val="023747"/>
              </a:solidFill>
              <a:latin typeface="Garamond"/>
              <a:ea typeface="Garamond"/>
              <a:cs typeface="Garamond"/>
              <a:sym typeface="Garamond"/>
            </a:endParaRPr>
          </a:p>
        </p:txBody>
      </p:sp>
      <p:pic>
        <p:nvPicPr>
          <p:cNvPr id="88" name="Google Shape;88;p17"/>
          <p:cNvPicPr preferRelativeResize="0"/>
          <p:nvPr/>
        </p:nvPicPr>
        <p:blipFill rotWithShape="1">
          <a:blip r:embed="rId4">
            <a:alphaModFix/>
          </a:blip>
          <a:srcRect b="0" l="0" r="0" t="0"/>
          <a:stretch/>
        </p:blipFill>
        <p:spPr>
          <a:xfrm>
            <a:off x="7242025" y="2218025"/>
            <a:ext cx="1888675" cy="2255050"/>
          </a:xfrm>
          <a:prstGeom prst="rect">
            <a:avLst/>
          </a:prstGeom>
          <a:noFill/>
          <a:ln>
            <a:noFill/>
          </a:ln>
        </p:spPr>
      </p:pic>
      <p:pic>
        <p:nvPicPr>
          <p:cNvPr id="89" name="Google Shape;89;p17"/>
          <p:cNvPicPr preferRelativeResize="0"/>
          <p:nvPr/>
        </p:nvPicPr>
        <p:blipFill>
          <a:blip r:embed="rId5">
            <a:alphaModFix/>
          </a:blip>
          <a:stretch>
            <a:fillRect/>
          </a:stretch>
        </p:blipFill>
        <p:spPr>
          <a:xfrm>
            <a:off x="5296142" y="81241"/>
            <a:ext cx="3028549" cy="685292"/>
          </a:xfrm>
          <a:prstGeom prst="rect">
            <a:avLst/>
          </a:prstGeom>
          <a:noFill/>
          <a:ln>
            <a:noFill/>
          </a:ln>
        </p:spPr>
      </p:pic>
      <p:pic>
        <p:nvPicPr>
          <p:cNvPr id="90" name="Google Shape;90;p17"/>
          <p:cNvPicPr preferRelativeResize="0"/>
          <p:nvPr/>
        </p:nvPicPr>
        <p:blipFill>
          <a:blip r:embed="rId6">
            <a:alphaModFix/>
          </a:blip>
          <a:stretch>
            <a:fillRect/>
          </a:stretch>
        </p:blipFill>
        <p:spPr>
          <a:xfrm>
            <a:off x="5357399" y="1026245"/>
            <a:ext cx="1312050" cy="946840"/>
          </a:xfrm>
          <a:prstGeom prst="rect">
            <a:avLst/>
          </a:prstGeom>
          <a:noFill/>
          <a:ln>
            <a:noFill/>
          </a:ln>
        </p:spPr>
      </p:pic>
      <p:pic>
        <p:nvPicPr>
          <p:cNvPr id="91" name="Google Shape;91;p17"/>
          <p:cNvPicPr preferRelativeResize="0"/>
          <p:nvPr/>
        </p:nvPicPr>
        <p:blipFill rotWithShape="1">
          <a:blip r:embed="rId7">
            <a:alphaModFix/>
          </a:blip>
          <a:srcRect b="0" l="0" r="0" t="0"/>
          <a:stretch/>
        </p:blipFill>
        <p:spPr>
          <a:xfrm>
            <a:off x="6986076" y="902689"/>
            <a:ext cx="1522800" cy="1193936"/>
          </a:xfrm>
          <a:prstGeom prst="rect">
            <a:avLst/>
          </a:prstGeom>
          <a:noFill/>
          <a:ln>
            <a:noFill/>
          </a:ln>
        </p:spPr>
      </p:pic>
      <p:pic>
        <p:nvPicPr>
          <p:cNvPr id="92" name="Google Shape;92;p17"/>
          <p:cNvPicPr preferRelativeResize="0"/>
          <p:nvPr/>
        </p:nvPicPr>
        <p:blipFill>
          <a:blip r:embed="rId8">
            <a:alphaModFix/>
          </a:blip>
          <a:stretch>
            <a:fillRect/>
          </a:stretch>
        </p:blipFill>
        <p:spPr>
          <a:xfrm>
            <a:off x="5388300" y="2232800"/>
            <a:ext cx="1822825" cy="2255041"/>
          </a:xfrm>
          <a:prstGeom prst="rect">
            <a:avLst/>
          </a:prstGeom>
          <a:noFill/>
          <a:ln>
            <a:noFill/>
          </a:ln>
        </p:spPr>
      </p:pic>
      <p:pic>
        <p:nvPicPr>
          <p:cNvPr id="93" name="Google Shape;93;p17"/>
          <p:cNvPicPr preferRelativeResize="0"/>
          <p:nvPr/>
        </p:nvPicPr>
        <p:blipFill rotWithShape="1">
          <a:blip r:embed="rId9">
            <a:alphaModFix/>
          </a:blip>
          <a:srcRect b="0" l="0" r="0" t="0"/>
          <a:stretch/>
        </p:blipFill>
        <p:spPr>
          <a:xfrm>
            <a:off x="0" y="2216925"/>
            <a:ext cx="1645875" cy="2255050"/>
          </a:xfrm>
          <a:prstGeom prst="rect">
            <a:avLst/>
          </a:prstGeom>
          <a:noFill/>
          <a:ln>
            <a:noFill/>
          </a:ln>
        </p:spPr>
      </p:pic>
      <p:pic>
        <p:nvPicPr>
          <p:cNvPr id="94" name="Google Shape;94;p17"/>
          <p:cNvPicPr preferRelativeResize="0"/>
          <p:nvPr/>
        </p:nvPicPr>
        <p:blipFill>
          <a:blip r:embed="rId10">
            <a:alphaModFix/>
          </a:blip>
          <a:stretch>
            <a:fillRect/>
          </a:stretch>
        </p:blipFill>
        <p:spPr>
          <a:xfrm>
            <a:off x="1678825" y="2218050"/>
            <a:ext cx="1822800" cy="2255010"/>
          </a:xfrm>
          <a:prstGeom prst="rect">
            <a:avLst/>
          </a:prstGeom>
          <a:noFill/>
          <a:ln>
            <a:noFill/>
          </a:ln>
        </p:spPr>
      </p:pic>
      <p:sp>
        <p:nvSpPr>
          <p:cNvPr id="95" name="Google Shape;95;p1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96" name="Google Shape;96;p17"/>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2</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82" name="Shape 382"/>
        <p:cNvGrpSpPr/>
        <p:nvPr/>
      </p:nvGrpSpPr>
      <p:grpSpPr>
        <a:xfrm>
          <a:off x="0" y="0"/>
          <a:ext cx="0" cy="0"/>
          <a:chOff x="0" y="0"/>
          <a:chExt cx="0" cy="0"/>
        </a:xfrm>
      </p:grpSpPr>
      <p:sp>
        <p:nvSpPr>
          <p:cNvPr id="383" name="Google Shape;383;p44"/>
          <p:cNvSpPr txBox="1"/>
          <p:nvPr/>
        </p:nvSpPr>
        <p:spPr>
          <a:xfrm>
            <a:off x="613331" y="171450"/>
            <a:ext cx="8154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Oh, and one more thing… :)</a:t>
            </a:r>
            <a:endParaRPr sz="1100"/>
          </a:p>
        </p:txBody>
      </p:sp>
      <p:pic>
        <p:nvPicPr>
          <p:cNvPr id="384" name="Google Shape;384;p44"/>
          <p:cNvPicPr preferRelativeResize="0"/>
          <p:nvPr/>
        </p:nvPicPr>
        <p:blipFill rotWithShape="1">
          <a:blip r:embed="rId3">
            <a:alphaModFix/>
          </a:blip>
          <a:srcRect b="0" l="0" r="0" t="0"/>
          <a:stretch/>
        </p:blipFill>
        <p:spPr>
          <a:xfrm>
            <a:off x="-410872" y="1028700"/>
            <a:ext cx="5144841" cy="3017045"/>
          </a:xfrm>
          <a:prstGeom prst="rect">
            <a:avLst/>
          </a:prstGeom>
          <a:noFill/>
          <a:ln>
            <a:noFill/>
          </a:ln>
        </p:spPr>
      </p:pic>
      <p:sp>
        <p:nvSpPr>
          <p:cNvPr id="385" name="Google Shape;385;p44"/>
          <p:cNvSpPr txBox="1"/>
          <p:nvPr/>
        </p:nvSpPr>
        <p:spPr>
          <a:xfrm>
            <a:off x="4162318" y="754856"/>
            <a:ext cx="4823400" cy="3696900"/>
          </a:xfrm>
          <a:prstGeom prst="rect">
            <a:avLst/>
          </a:prstGeom>
          <a:noFill/>
          <a:ln>
            <a:noFill/>
          </a:ln>
        </p:spPr>
        <p:txBody>
          <a:bodyPr anchorCtr="0" anchor="t" bIns="35100" lIns="67500" spcFirstLastPara="1" rIns="67500" wrap="square" tIns="35100">
            <a:noAutofit/>
          </a:bodyPr>
          <a:lstStyle/>
          <a:p>
            <a:pPr indent="-203200" lvl="1" marL="469900" marR="0" rtl="0" algn="l">
              <a:lnSpc>
                <a:spcPct val="100000"/>
              </a:lnSpc>
              <a:spcBef>
                <a:spcPts val="0"/>
              </a:spcBef>
              <a:spcAft>
                <a:spcPts val="0"/>
              </a:spcAft>
              <a:buClr>
                <a:srgbClr val="023747"/>
              </a:buClr>
              <a:buSzPts val="1200"/>
              <a:buFont typeface="Noto Sans Symbols"/>
              <a:buChar char="🞑"/>
            </a:pPr>
            <a:r>
              <a:rPr b="1" i="0" lang="en" sz="1700" u="none" cap="none" strike="noStrike">
                <a:solidFill>
                  <a:srgbClr val="000000"/>
                </a:solidFill>
                <a:latin typeface="Garamond"/>
                <a:ea typeface="Garamond"/>
                <a:cs typeface="Garamond"/>
                <a:sym typeface="Garamond"/>
              </a:rPr>
              <a:t>Meetup.com</a:t>
            </a:r>
            <a:endParaRPr sz="1100"/>
          </a:p>
          <a:p>
            <a:pPr indent="0" lvl="0" marL="0" marR="0" rtl="0" algn="l">
              <a:lnSpc>
                <a:spcPct val="100000"/>
              </a:lnSpc>
              <a:spcBef>
                <a:spcPts val="400"/>
              </a:spcBef>
              <a:spcAft>
                <a:spcPts val="0"/>
              </a:spcAft>
              <a:buClr>
                <a:srgbClr val="CCCCFF"/>
              </a:buClr>
              <a:buSzPts val="1700"/>
              <a:buFont typeface="Twentieth Century"/>
              <a:buNone/>
            </a:pPr>
            <a:r>
              <a:rPr b="1" i="0" lang="en" sz="1700" u="sng">
                <a:solidFill>
                  <a:schemeClr val="hlink"/>
                </a:solidFill>
                <a:latin typeface="Twentieth Century"/>
                <a:ea typeface="Twentieth Century"/>
                <a:cs typeface="Twentieth Century"/>
                <a:sym typeface="Twentieth Century"/>
                <a:hlinkClick r:id="rId4"/>
              </a:rPr>
              <a:t>https://www.meetup.com/Julia-Users-Group-Slovakia/</a:t>
            </a:r>
            <a:endParaRPr sz="1100"/>
          </a:p>
          <a:p>
            <a:pPr indent="0" lvl="0" marL="0" marR="0" rtl="0" algn="l">
              <a:lnSpc>
                <a:spcPct val="100000"/>
              </a:lnSpc>
              <a:spcBef>
                <a:spcPts val="400"/>
              </a:spcBef>
              <a:spcAft>
                <a:spcPts val="0"/>
              </a:spcAft>
              <a:buClr>
                <a:srgbClr val="FFFFFF"/>
              </a:buClr>
              <a:buSzPts val="1700"/>
              <a:buFont typeface="Twentieth Century"/>
              <a:buNone/>
            </a:pPr>
            <a:r>
              <a:t/>
            </a:r>
            <a:endParaRPr b="1" i="0" sz="1700" u="none">
              <a:solidFill>
                <a:srgbClr val="000000"/>
              </a:solidFill>
              <a:latin typeface="Garamond"/>
              <a:ea typeface="Garamond"/>
              <a:cs typeface="Garamond"/>
              <a:sym typeface="Garamond"/>
            </a:endParaRPr>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00000"/>
                </a:solidFill>
                <a:latin typeface="Garamond"/>
                <a:ea typeface="Garamond"/>
                <a:cs typeface="Garamond"/>
                <a:sym typeface="Garamond"/>
              </a:rPr>
              <a:t>Facebook</a:t>
            </a:r>
            <a:endParaRPr sz="1100"/>
          </a:p>
          <a:p>
            <a:pPr indent="0" lvl="0" marL="0" marR="0" rtl="0" algn="l">
              <a:lnSpc>
                <a:spcPct val="100000"/>
              </a:lnSpc>
              <a:spcBef>
                <a:spcPts val="400"/>
              </a:spcBef>
              <a:spcAft>
                <a:spcPts val="0"/>
              </a:spcAft>
              <a:buClr>
                <a:srgbClr val="CCCCFF"/>
              </a:buClr>
              <a:buSzPts val="1700"/>
              <a:buFont typeface="Twentieth Century"/>
              <a:buNone/>
            </a:pPr>
            <a:r>
              <a:rPr b="1" i="0" lang="en" sz="1700" u="sng">
                <a:solidFill>
                  <a:schemeClr val="hlink"/>
                </a:solidFill>
                <a:latin typeface="Twentieth Century"/>
                <a:ea typeface="Twentieth Century"/>
                <a:cs typeface="Twentieth Century"/>
                <a:sym typeface="Twentieth Century"/>
                <a:hlinkClick r:id="rId5"/>
              </a:rPr>
              <a:t>https://www.facebook.com/groups/379292635993253/</a:t>
            </a:r>
            <a:endParaRPr sz="1100"/>
          </a:p>
          <a:p>
            <a:pPr indent="0" lvl="0" marL="0" marR="0" rtl="0" algn="l">
              <a:lnSpc>
                <a:spcPct val="100000"/>
              </a:lnSpc>
              <a:spcBef>
                <a:spcPts val="400"/>
              </a:spcBef>
              <a:spcAft>
                <a:spcPts val="0"/>
              </a:spcAft>
              <a:buClr>
                <a:srgbClr val="FFFFFF"/>
              </a:buClr>
              <a:buSzPts val="1700"/>
              <a:buFont typeface="Twentieth Century"/>
              <a:buNone/>
            </a:pPr>
            <a:r>
              <a:t/>
            </a:r>
            <a:endParaRPr b="1" i="0" sz="1700" u="none">
              <a:solidFill>
                <a:srgbClr val="000000"/>
              </a:solidFill>
              <a:latin typeface="Garamond"/>
              <a:ea typeface="Garamond"/>
              <a:cs typeface="Garamond"/>
              <a:sym typeface="Garamond"/>
            </a:endParaRPr>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Hashtag: #JUGSlovakia</a:t>
            </a:r>
            <a:endParaRPr sz="1100"/>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 </a:t>
            </a:r>
            <a:endParaRPr sz="1100"/>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More to come... soon. Stay tuned.</a:t>
            </a:r>
            <a:endParaRPr sz="1100"/>
          </a:p>
          <a:p>
            <a:pPr indent="0" lvl="0" marL="0" marR="0" rtl="0" algn="l">
              <a:lnSpc>
                <a:spcPct val="100000"/>
              </a:lnSpc>
              <a:spcBef>
                <a:spcPts val="0"/>
              </a:spcBef>
              <a:spcAft>
                <a:spcPts val="0"/>
              </a:spcAft>
              <a:buNone/>
            </a:pPr>
            <a:r>
              <a:t/>
            </a:r>
            <a:endParaRPr b="1" i="0" sz="1700" u="none">
              <a:solidFill>
                <a:srgbClr val="000000"/>
              </a:solidFill>
              <a:latin typeface="Garamond"/>
              <a:ea typeface="Garamond"/>
              <a:cs typeface="Garamond"/>
              <a:sym typeface="Garamond"/>
            </a:endParaRPr>
          </a:p>
        </p:txBody>
      </p:sp>
      <p:pic>
        <p:nvPicPr>
          <p:cNvPr id="386" name="Google Shape;386;p44"/>
          <p:cNvPicPr preferRelativeResize="0"/>
          <p:nvPr/>
        </p:nvPicPr>
        <p:blipFill rotWithShape="1">
          <a:blip r:embed="rId6">
            <a:alphaModFix/>
          </a:blip>
          <a:srcRect b="0" l="0" r="0" t="0"/>
          <a:stretch/>
        </p:blipFill>
        <p:spPr>
          <a:xfrm>
            <a:off x="-136957" y="0"/>
            <a:ext cx="9329787" cy="4516040"/>
          </a:xfrm>
          <a:prstGeom prst="rect">
            <a:avLst/>
          </a:prstGeom>
          <a:noFill/>
          <a:ln>
            <a:noFill/>
          </a:ln>
        </p:spPr>
      </p:pic>
      <p:sp>
        <p:nvSpPr>
          <p:cNvPr id="387" name="Google Shape;387;p44"/>
          <p:cNvSpPr txBox="1"/>
          <p:nvPr/>
        </p:nvSpPr>
        <p:spPr>
          <a:xfrm>
            <a:off x="0" y="4643025"/>
            <a:ext cx="24921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i="0" lang="en" sz="1600" u="none">
                <a:solidFill>
                  <a:srgbClr val="FFFFFF"/>
                </a:solidFill>
                <a:latin typeface="Garamond"/>
                <a:ea typeface="Garamond"/>
                <a:cs typeface="Garamond"/>
                <a:sym typeface="Garamond"/>
              </a:rPr>
              <a:t>#</a:t>
            </a:r>
            <a:r>
              <a:rPr b="1" lang="en" sz="1600">
                <a:solidFill>
                  <a:srgbClr val="FFFFFF"/>
                </a:solidFill>
                <a:latin typeface="Garamond"/>
                <a:ea typeface="Garamond"/>
                <a:cs typeface="Garamond"/>
                <a:sym typeface="Garamond"/>
              </a:rPr>
              <a:t>wearedevslive</a:t>
            </a:r>
            <a:r>
              <a:rPr b="1" i="0" lang="en" sz="1600" u="none">
                <a:solidFill>
                  <a:srgbClr val="FFFFFF"/>
                </a:solidFill>
                <a:latin typeface="Garamond"/>
                <a:ea typeface="Garamond"/>
                <a:cs typeface="Garamond"/>
                <a:sym typeface="Garamond"/>
              </a:rPr>
              <a:t> @ sli.do</a:t>
            </a:r>
            <a:endParaRPr sz="1600"/>
          </a:p>
        </p:txBody>
      </p:sp>
      <p:sp>
        <p:nvSpPr>
          <p:cNvPr id="388" name="Google Shape;388;p4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 name="Shape 100"/>
        <p:cNvGrpSpPr/>
        <p:nvPr/>
      </p:nvGrpSpPr>
      <p:grpSpPr>
        <a:xfrm>
          <a:off x="0" y="0"/>
          <a:ext cx="0" cy="0"/>
          <a:chOff x="0" y="0"/>
          <a:chExt cx="0" cy="0"/>
        </a:xfrm>
      </p:grpSpPr>
      <p:pic>
        <p:nvPicPr>
          <p:cNvPr descr="logo-id" id="101" name="Google Shape;101;p18">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102" name="Google Shape;102;p18"/>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39AC37"/>
                </a:solidFill>
                <a:latin typeface="Twentieth Century"/>
                <a:ea typeface="Twentieth Century"/>
                <a:cs typeface="Twentieth Century"/>
                <a:sym typeface="Twentieth Century"/>
              </a:rPr>
              <a:t>ⓘ</a:t>
            </a:r>
            <a:r>
              <a:rPr lang="en">
                <a:latin typeface="Twentieth Century"/>
                <a:ea typeface="Twentieth Century"/>
                <a:cs typeface="Twentieth Century"/>
                <a:sym typeface="Twentieth Century"/>
              </a:rPr>
              <a:t> Start presenting to display the poll results on this slide.</a:t>
            </a:r>
            <a:endParaRPr>
              <a:latin typeface="Twentieth Century"/>
              <a:ea typeface="Twentieth Century"/>
              <a:cs typeface="Twentieth Century"/>
              <a:sym typeface="Twentieth Century"/>
            </a:endParaRPr>
          </a:p>
        </p:txBody>
      </p:sp>
      <p:sp>
        <p:nvSpPr>
          <p:cNvPr descr="title-id" id="103" name="Google Shape;103;p18"/>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424242"/>
                </a:solidFill>
                <a:latin typeface="Lato"/>
                <a:ea typeface="Lato"/>
                <a:cs typeface="Lato"/>
                <a:sym typeface="Lato"/>
              </a:rPr>
              <a:t>(Are you/Do you see yourself as) Python Developer or Data Scientist? </a:t>
            </a:r>
            <a:endParaRPr sz="3600">
              <a:solidFill>
                <a:srgbClr val="424242"/>
              </a:solidFill>
              <a:latin typeface="Lato"/>
              <a:ea typeface="Lato"/>
              <a:cs typeface="Lato"/>
              <a:sym typeface="Lato"/>
            </a:endParaRPr>
          </a:p>
        </p:txBody>
      </p:sp>
      <p:sp>
        <p:nvSpPr>
          <p:cNvPr id="104" name="Google Shape;104;p18"/>
          <p:cNvSpPr txBox="1"/>
          <p:nvPr/>
        </p:nvSpPr>
        <p:spPr>
          <a:xfrm>
            <a:off x="10380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i="0" lang="en" sz="1600" u="none">
                <a:solidFill>
                  <a:srgbClr val="FFFFFF"/>
                </a:solidFill>
                <a:latin typeface="Garamond"/>
                <a:ea typeface="Garamond"/>
                <a:cs typeface="Garamond"/>
                <a:sym typeface="Garamond"/>
              </a:rPr>
              <a:t>#</a:t>
            </a:r>
            <a:r>
              <a:rPr b="1" lang="en" sz="1600">
                <a:solidFill>
                  <a:srgbClr val="FFFFFF"/>
                </a:solidFill>
                <a:latin typeface="Garamond"/>
                <a:ea typeface="Garamond"/>
                <a:cs typeface="Garamond"/>
                <a:sym typeface="Garamond"/>
              </a:rPr>
              <a:t>PythonDay</a:t>
            </a:r>
            <a:r>
              <a:rPr b="1" i="0" lang="en" sz="1600" u="none">
                <a:solidFill>
                  <a:srgbClr val="FFFFFF"/>
                </a:solidFill>
                <a:latin typeface="Garamond"/>
                <a:ea typeface="Garamond"/>
                <a:cs typeface="Garamond"/>
                <a:sym typeface="Garamond"/>
              </a:rPr>
              <a:t> @ sli.do</a:t>
            </a:r>
            <a:endParaRPr sz="1300"/>
          </a:p>
        </p:txBody>
      </p:sp>
      <p:sp>
        <p:nvSpPr>
          <p:cNvPr id="105" name="Google Shape;105;p1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09" name="Shape 109"/>
        <p:cNvGrpSpPr/>
        <p:nvPr/>
      </p:nvGrpSpPr>
      <p:grpSpPr>
        <a:xfrm>
          <a:off x="0" y="0"/>
          <a:ext cx="0" cy="0"/>
          <a:chOff x="0" y="0"/>
          <a:chExt cx="0" cy="0"/>
        </a:xfrm>
      </p:grpSpPr>
      <p:sp>
        <p:nvSpPr>
          <p:cNvPr id="110" name="Google Shape;110;p19"/>
          <p:cNvSpPr txBox="1"/>
          <p:nvPr/>
        </p:nvSpPr>
        <p:spPr>
          <a:xfrm>
            <a:off x="458510" y="195263"/>
            <a:ext cx="611664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Where &amp; When did Python start?</a:t>
            </a:r>
            <a:endParaRPr sz="1100"/>
          </a:p>
        </p:txBody>
      </p:sp>
      <p:sp>
        <p:nvSpPr>
          <p:cNvPr id="111" name="Google Shape;111;p19"/>
          <p:cNvSpPr txBox="1"/>
          <p:nvPr/>
        </p:nvSpPr>
        <p:spPr>
          <a:xfrm>
            <a:off x="3138114" y="891778"/>
            <a:ext cx="5693860" cy="2724150"/>
          </a:xfrm>
          <a:prstGeom prst="rect">
            <a:avLst/>
          </a:prstGeom>
          <a:noFill/>
          <a:ln>
            <a:noFill/>
          </a:ln>
        </p:spPr>
        <p:txBody>
          <a:bodyPr anchorCtr="0" anchor="t" bIns="35100" lIns="67500" spcFirstLastPara="1" rIns="67500" wrap="square" tIns="35100">
            <a:noAutofit/>
          </a:bodyPr>
          <a:lstStyle/>
          <a:p>
            <a:pPr indent="-196850" lvl="1" marL="469900" marR="0" rtl="0" algn="l">
              <a:lnSpc>
                <a:spcPct val="100000"/>
              </a:lnSpc>
              <a:spcBef>
                <a:spcPts val="0"/>
              </a:spcBef>
              <a:spcAft>
                <a:spcPts val="0"/>
              </a:spcAft>
              <a:buClr>
                <a:srgbClr val="023747"/>
              </a:buClr>
              <a:buSzPts val="1100"/>
              <a:buFont typeface="Noto Sans Symbols"/>
              <a:buChar char="🞑"/>
            </a:pPr>
            <a:r>
              <a:rPr b="1" i="0" lang="en" sz="1600" u="none" cap="none" strike="noStrike">
                <a:solidFill>
                  <a:srgbClr val="023747"/>
                </a:solidFill>
                <a:latin typeface="Garamond"/>
                <a:ea typeface="Garamond"/>
                <a:cs typeface="Garamond"/>
                <a:sym typeface="Garamond"/>
              </a:rPr>
              <a:t>80’s (idea), December 1989 (beginning), </a:t>
            </a:r>
            <a:r>
              <a:rPr b="1" i="0" lang="en" sz="1500" u="none" cap="none" strike="noStrike">
                <a:solidFill>
                  <a:srgbClr val="023747"/>
                </a:solidFill>
                <a:latin typeface="Garamond"/>
                <a:ea typeface="Garamond"/>
                <a:cs typeface="Garamond"/>
                <a:sym typeface="Garamond"/>
              </a:rPr>
              <a:t>Guido van Rossum (Netherlands/Python is Dutch, CWI Research Institute)</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1994 (1.0), 2000 (2.0), 2008 (3.0/3000/Py3K), 2020 (4.0 +end 2.0)</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hobby project during holidays</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600" u="none" cap="none" strike="noStrike">
                <a:solidFill>
                  <a:srgbClr val="023747"/>
                </a:solidFill>
                <a:latin typeface="Garamond"/>
                <a:ea typeface="Garamond"/>
                <a:cs typeface="Garamond"/>
                <a:sym typeface="Garamond"/>
              </a:rPr>
              <a:t>Monty Python Flying Circus</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ABC language (cancelled +SETL), Amoeba (OS) needed script language</a:t>
            </a:r>
            <a:r>
              <a:rPr b="0" i="0" lang="en" sz="1600" u="none" cap="none" strike="noStrike">
                <a:solidFill>
                  <a:srgbClr val="023747"/>
                </a:solidFill>
                <a:latin typeface="Twentieth Century"/>
                <a:ea typeface="Twentieth Century"/>
                <a:cs typeface="Twentieth Century"/>
                <a:sym typeface="Twentieth Century"/>
              </a:rPr>
              <a:t> </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600" u="none" cap="none" strike="noStrike">
                <a:solidFill>
                  <a:srgbClr val="023747"/>
                </a:solidFill>
                <a:latin typeface="Garamond"/>
                <a:ea typeface="Garamond"/>
                <a:cs typeface="Garamond"/>
                <a:sym typeface="Garamond"/>
              </a:rPr>
              <a:t>First PC (ideal), universal a multiplatform+ easy to use, hard to master</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600" u="none" cap="none" strike="noStrike">
                <a:solidFill>
                  <a:srgbClr val="023747"/>
                </a:solidFill>
                <a:latin typeface="Garamond"/>
                <a:ea typeface="Garamond"/>
                <a:cs typeface="Garamond"/>
                <a:sym typeface="Garamond"/>
              </a:rPr>
              <a:t>Not for data analysis and Data Science (s-l-o-w)</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600" u="none" cap="none" strike="noStrike">
                <a:solidFill>
                  <a:srgbClr val="023747"/>
                </a:solidFill>
                <a:latin typeface="Garamond"/>
                <a:ea typeface="Garamond"/>
                <a:cs typeface="Garamond"/>
                <a:sym typeface="Garamond"/>
              </a:rPr>
              <a:t>IPython/Jupyter Notebook (Fernando Perez) –JUlia, PYthon, teR</a:t>
            </a:r>
            <a:endParaRPr sz="1100"/>
          </a:p>
          <a:p>
            <a:pPr indent="0" lvl="0" marL="0" marR="0" rtl="0" algn="l">
              <a:lnSpc>
                <a:spcPct val="100000"/>
              </a:lnSpc>
              <a:spcBef>
                <a:spcPts val="0"/>
              </a:spcBef>
              <a:spcAft>
                <a:spcPts val="0"/>
              </a:spcAft>
              <a:buNone/>
            </a:pPr>
            <a:r>
              <a:t/>
            </a:r>
            <a:endParaRPr b="1" i="0" sz="1600" u="none" cap="none" strike="noStrike">
              <a:solidFill>
                <a:srgbClr val="023747"/>
              </a:solidFill>
              <a:latin typeface="Garamond"/>
              <a:ea typeface="Garamond"/>
              <a:cs typeface="Garamond"/>
              <a:sym typeface="Garamond"/>
            </a:endParaRPr>
          </a:p>
        </p:txBody>
      </p:sp>
      <p:pic>
        <p:nvPicPr>
          <p:cNvPr id="112" name="Google Shape;112;p19"/>
          <p:cNvPicPr preferRelativeResize="0"/>
          <p:nvPr/>
        </p:nvPicPr>
        <p:blipFill rotWithShape="1">
          <a:blip r:embed="rId3">
            <a:alphaModFix/>
          </a:blip>
          <a:srcRect b="0" l="0" r="0" t="0"/>
          <a:stretch/>
        </p:blipFill>
        <p:spPr>
          <a:xfrm>
            <a:off x="134575" y="977503"/>
            <a:ext cx="1458515" cy="1458515"/>
          </a:xfrm>
          <a:prstGeom prst="rect">
            <a:avLst/>
          </a:prstGeom>
          <a:noFill/>
          <a:ln>
            <a:noFill/>
          </a:ln>
        </p:spPr>
      </p:pic>
      <p:pic>
        <p:nvPicPr>
          <p:cNvPr id="113" name="Google Shape;113;p19"/>
          <p:cNvPicPr preferRelativeResize="0"/>
          <p:nvPr/>
        </p:nvPicPr>
        <p:blipFill rotWithShape="1">
          <a:blip r:embed="rId4">
            <a:alphaModFix/>
          </a:blip>
          <a:srcRect b="0" l="0" r="0" t="0"/>
          <a:stretch/>
        </p:blipFill>
        <p:spPr>
          <a:xfrm>
            <a:off x="1851904" y="1375171"/>
            <a:ext cx="1241822" cy="1144190"/>
          </a:xfrm>
          <a:prstGeom prst="rect">
            <a:avLst/>
          </a:prstGeom>
          <a:noFill/>
          <a:ln>
            <a:noFill/>
          </a:ln>
        </p:spPr>
      </p:pic>
      <p:pic>
        <p:nvPicPr>
          <p:cNvPr id="114" name="Google Shape;114;p19"/>
          <p:cNvPicPr preferRelativeResize="0"/>
          <p:nvPr/>
        </p:nvPicPr>
        <p:blipFill rotWithShape="1">
          <a:blip r:embed="rId5">
            <a:alphaModFix/>
          </a:blip>
          <a:srcRect b="0" l="0" r="0" t="0"/>
          <a:stretch/>
        </p:blipFill>
        <p:spPr>
          <a:xfrm>
            <a:off x="1780448" y="813197"/>
            <a:ext cx="1512094" cy="603646"/>
          </a:xfrm>
          <a:prstGeom prst="rect">
            <a:avLst/>
          </a:prstGeom>
          <a:noFill/>
          <a:ln>
            <a:noFill/>
          </a:ln>
        </p:spPr>
      </p:pic>
      <p:pic>
        <p:nvPicPr>
          <p:cNvPr id="115" name="Google Shape;115;p19"/>
          <p:cNvPicPr preferRelativeResize="0"/>
          <p:nvPr/>
        </p:nvPicPr>
        <p:blipFill rotWithShape="1">
          <a:blip r:embed="rId6">
            <a:alphaModFix/>
          </a:blip>
          <a:srcRect b="0" l="0" r="0" t="0"/>
          <a:stretch/>
        </p:blipFill>
        <p:spPr>
          <a:xfrm>
            <a:off x="134575" y="2895600"/>
            <a:ext cx="1457325" cy="1457325"/>
          </a:xfrm>
          <a:prstGeom prst="rect">
            <a:avLst/>
          </a:prstGeom>
          <a:noFill/>
          <a:ln>
            <a:noFill/>
          </a:ln>
        </p:spPr>
      </p:pic>
      <p:pic>
        <p:nvPicPr>
          <p:cNvPr id="116" name="Google Shape;116;p19"/>
          <p:cNvPicPr preferRelativeResize="0"/>
          <p:nvPr/>
        </p:nvPicPr>
        <p:blipFill rotWithShape="1">
          <a:blip r:embed="rId7">
            <a:alphaModFix/>
          </a:blip>
          <a:srcRect b="0" l="0" r="0" t="0"/>
          <a:stretch/>
        </p:blipFill>
        <p:spPr>
          <a:xfrm>
            <a:off x="2153211" y="3498056"/>
            <a:ext cx="864394" cy="864394"/>
          </a:xfrm>
          <a:prstGeom prst="rect">
            <a:avLst/>
          </a:prstGeom>
          <a:noFill/>
          <a:ln>
            <a:noFill/>
          </a:ln>
        </p:spPr>
      </p:pic>
      <p:pic>
        <p:nvPicPr>
          <p:cNvPr id="117" name="Google Shape;117;p19"/>
          <p:cNvPicPr preferRelativeResize="0"/>
          <p:nvPr/>
        </p:nvPicPr>
        <p:blipFill rotWithShape="1">
          <a:blip r:embed="rId8">
            <a:alphaModFix/>
          </a:blip>
          <a:srcRect b="0" l="0" r="0" t="0"/>
          <a:stretch/>
        </p:blipFill>
        <p:spPr>
          <a:xfrm>
            <a:off x="2153211" y="2571750"/>
            <a:ext cx="864394" cy="864394"/>
          </a:xfrm>
          <a:prstGeom prst="rect">
            <a:avLst/>
          </a:prstGeom>
          <a:noFill/>
          <a:ln>
            <a:noFill/>
          </a:ln>
        </p:spPr>
      </p:pic>
      <p:sp>
        <p:nvSpPr>
          <p:cNvPr id="118" name="Google Shape;118;p1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119" name="Google Shape;119;p19"/>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3</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23" name="Shape 123"/>
        <p:cNvGrpSpPr/>
        <p:nvPr/>
      </p:nvGrpSpPr>
      <p:grpSpPr>
        <a:xfrm>
          <a:off x="0" y="0"/>
          <a:ext cx="0" cy="0"/>
          <a:chOff x="0" y="0"/>
          <a:chExt cx="0" cy="0"/>
        </a:xfrm>
      </p:grpSpPr>
      <p:pic>
        <p:nvPicPr>
          <p:cNvPr id="124" name="Google Shape;124;p20"/>
          <p:cNvPicPr preferRelativeResize="0"/>
          <p:nvPr/>
        </p:nvPicPr>
        <p:blipFill rotWithShape="1">
          <a:blip r:embed="rId3">
            <a:alphaModFix/>
          </a:blip>
          <a:srcRect b="0" l="0" r="0" t="0"/>
          <a:stretch/>
        </p:blipFill>
        <p:spPr>
          <a:xfrm>
            <a:off x="0" y="-85350"/>
            <a:ext cx="9143998" cy="4400024"/>
          </a:xfrm>
          <a:prstGeom prst="rect">
            <a:avLst/>
          </a:prstGeom>
          <a:noFill/>
          <a:ln>
            <a:noFill/>
          </a:ln>
        </p:spPr>
      </p:pic>
      <p:sp>
        <p:nvSpPr>
          <p:cNvPr id="125" name="Google Shape;125;p20"/>
          <p:cNvSpPr txBox="1"/>
          <p:nvPr/>
        </p:nvSpPr>
        <p:spPr>
          <a:xfrm>
            <a:off x="12700" y="4251722"/>
            <a:ext cx="8948700" cy="4797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Garamond"/>
              <a:buNone/>
            </a:pPr>
            <a:r>
              <a:rPr b="1" i="0" lang="en" sz="1000" u="none">
                <a:solidFill>
                  <a:srgbClr val="023747"/>
                </a:solidFill>
                <a:latin typeface="Garamond"/>
                <a:ea typeface="Garamond"/>
                <a:cs typeface="Garamond"/>
                <a:sym typeface="Garamond"/>
              </a:rPr>
              <a:t>Source: </a:t>
            </a:r>
            <a:r>
              <a:rPr b="1" i="0" lang="en" sz="1200" u="sng">
                <a:solidFill>
                  <a:srgbClr val="023747"/>
                </a:solidFill>
                <a:latin typeface="Garamond"/>
                <a:ea typeface="Garamond"/>
                <a:cs typeface="Garamond"/>
                <a:sym typeface="Garamond"/>
                <a:hlinkClick r:id="rId4">
                  <a:extLst>
                    <a:ext uri="{A12FA001-AC4F-418D-AE19-62706E023703}">
                      <ahyp:hlinkClr val="tx"/>
                    </a:ext>
                  </a:extLst>
                </a:hlinkClick>
              </a:rPr>
              <a:t>https://speakerdeck.com/jakevdp/pythons-visualization-landscape-pycon-2017</a:t>
            </a:r>
            <a:r>
              <a:rPr b="1"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OR </a:t>
            </a:r>
            <a:r>
              <a:rPr b="1" i="0" lang="en" sz="1200" u="sng">
                <a:solidFill>
                  <a:srgbClr val="023747"/>
                </a:solidFill>
                <a:latin typeface="Garamond"/>
                <a:ea typeface="Garamond"/>
                <a:cs typeface="Garamond"/>
                <a:sym typeface="Garamond"/>
                <a:hlinkClick r:id="rId5">
                  <a:extLst>
                    <a:ext uri="{A12FA001-AC4F-418D-AE19-62706E023703}">
                      <ahyp:hlinkClr val="tx"/>
                    </a:ext>
                  </a:extLst>
                </a:hlinkClick>
              </a:rPr>
              <a:t>https://pyviz.org/overviews/index.html</a:t>
            </a:r>
            <a:endParaRPr b="1" i="0" sz="1200" u="none">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600"/>
              <a:buFont typeface="Garamond"/>
              <a:buNone/>
            </a:pPr>
            <a:r>
              <a:t/>
            </a:r>
            <a:endParaRPr b="1" sz="1200">
              <a:solidFill>
                <a:srgbClr val="023747"/>
              </a:solidFill>
              <a:latin typeface="Garamond"/>
              <a:ea typeface="Garamond"/>
              <a:cs typeface="Garamond"/>
              <a:sym typeface="Garamond"/>
            </a:endParaRPr>
          </a:p>
        </p:txBody>
      </p:sp>
      <p:sp>
        <p:nvSpPr>
          <p:cNvPr id="126" name="Google Shape;126;p2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127" name="Google Shape;127;p20"/>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4</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 name="Shape 131"/>
        <p:cNvGrpSpPr/>
        <p:nvPr/>
      </p:nvGrpSpPr>
      <p:grpSpPr>
        <a:xfrm>
          <a:off x="0" y="0"/>
          <a:ext cx="0" cy="0"/>
          <a:chOff x="0" y="0"/>
          <a:chExt cx="0" cy="0"/>
        </a:xfrm>
      </p:grpSpPr>
      <p:pic>
        <p:nvPicPr>
          <p:cNvPr descr="logo-id" id="132" name="Google Shape;132;p21">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133" name="Google Shape;133;p21"/>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39AC37"/>
                </a:solidFill>
                <a:latin typeface="Twentieth Century"/>
                <a:ea typeface="Twentieth Century"/>
                <a:cs typeface="Twentieth Century"/>
                <a:sym typeface="Twentieth Century"/>
              </a:rPr>
              <a:t>ⓘ</a:t>
            </a:r>
            <a:r>
              <a:rPr lang="en">
                <a:latin typeface="Twentieth Century"/>
                <a:ea typeface="Twentieth Century"/>
                <a:cs typeface="Twentieth Century"/>
                <a:sym typeface="Twentieth Century"/>
              </a:rPr>
              <a:t> Start presenting to display the poll results on this slide.</a:t>
            </a:r>
            <a:endParaRPr>
              <a:latin typeface="Twentieth Century"/>
              <a:ea typeface="Twentieth Century"/>
              <a:cs typeface="Twentieth Century"/>
              <a:sym typeface="Twentieth Century"/>
            </a:endParaRPr>
          </a:p>
        </p:txBody>
      </p:sp>
      <p:sp>
        <p:nvSpPr>
          <p:cNvPr descr="title-id" id="134" name="Google Shape;134;p21"/>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424242"/>
                </a:solidFill>
                <a:latin typeface="Lato"/>
                <a:ea typeface="Lato"/>
                <a:cs typeface="Lato"/>
                <a:sym typeface="Lato"/>
              </a:rPr>
              <a:t>In which area you use Python? </a:t>
            </a:r>
            <a:endParaRPr sz="3600">
              <a:solidFill>
                <a:srgbClr val="424242"/>
              </a:solidFill>
              <a:latin typeface="Lato"/>
              <a:ea typeface="Lato"/>
              <a:cs typeface="Lato"/>
              <a:sym typeface="Lato"/>
            </a:endParaRPr>
          </a:p>
        </p:txBody>
      </p:sp>
      <p:sp>
        <p:nvSpPr>
          <p:cNvPr id="135" name="Google Shape;135;p21"/>
          <p:cNvSpPr txBox="1"/>
          <p:nvPr/>
        </p:nvSpPr>
        <p:spPr>
          <a:xfrm>
            <a:off x="10380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i="0" lang="en" sz="1600" u="none">
                <a:solidFill>
                  <a:srgbClr val="FFFFFF"/>
                </a:solidFill>
                <a:latin typeface="Garamond"/>
                <a:ea typeface="Garamond"/>
                <a:cs typeface="Garamond"/>
                <a:sym typeface="Garamond"/>
              </a:rPr>
              <a:t>#</a:t>
            </a:r>
            <a:r>
              <a:rPr b="1" lang="en" sz="1600">
                <a:solidFill>
                  <a:srgbClr val="FFFFFF"/>
                </a:solidFill>
                <a:latin typeface="Garamond"/>
                <a:ea typeface="Garamond"/>
                <a:cs typeface="Garamond"/>
                <a:sym typeface="Garamond"/>
              </a:rPr>
              <a:t>PythonDay</a:t>
            </a:r>
            <a:r>
              <a:rPr b="1" i="0" lang="en" sz="1600" u="none">
                <a:solidFill>
                  <a:srgbClr val="FFFFFF"/>
                </a:solidFill>
                <a:latin typeface="Garamond"/>
                <a:ea typeface="Garamond"/>
                <a:cs typeface="Garamond"/>
                <a:sym typeface="Garamond"/>
              </a:rPr>
              <a:t> @ sli.do</a:t>
            </a:r>
            <a:endParaRPr sz="1300"/>
          </a:p>
        </p:txBody>
      </p:sp>
      <p:sp>
        <p:nvSpPr>
          <p:cNvPr id="136" name="Google Shape;136;p2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40" name="Shape 140"/>
        <p:cNvGrpSpPr/>
        <p:nvPr/>
      </p:nvGrpSpPr>
      <p:grpSpPr>
        <a:xfrm>
          <a:off x="0" y="0"/>
          <a:ext cx="0" cy="0"/>
          <a:chOff x="0" y="0"/>
          <a:chExt cx="0" cy="0"/>
        </a:xfrm>
      </p:grpSpPr>
      <p:pic>
        <p:nvPicPr>
          <p:cNvPr id="141" name="Google Shape;141;p22"/>
          <p:cNvPicPr preferRelativeResize="0"/>
          <p:nvPr/>
        </p:nvPicPr>
        <p:blipFill rotWithShape="1">
          <a:blip r:embed="rId3">
            <a:alphaModFix/>
          </a:blip>
          <a:srcRect b="0" l="0" r="0" t="0"/>
          <a:stretch/>
        </p:blipFill>
        <p:spPr>
          <a:xfrm>
            <a:off x="822936" y="0"/>
            <a:ext cx="6859787" cy="4462462"/>
          </a:xfrm>
          <a:prstGeom prst="rect">
            <a:avLst/>
          </a:prstGeom>
          <a:noFill/>
          <a:ln>
            <a:noFill/>
          </a:ln>
        </p:spPr>
      </p:pic>
      <p:sp>
        <p:nvSpPr>
          <p:cNvPr id="142" name="Google Shape;142;p2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sp>
        <p:nvSpPr>
          <p:cNvPr id="143" name="Google Shape;143;p22"/>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5</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47" name="Shape 147"/>
        <p:cNvGrpSpPr/>
        <p:nvPr/>
      </p:nvGrpSpPr>
      <p:grpSpPr>
        <a:xfrm>
          <a:off x="0" y="0"/>
          <a:ext cx="0" cy="0"/>
          <a:chOff x="0" y="0"/>
          <a:chExt cx="0" cy="0"/>
        </a:xfrm>
      </p:grpSpPr>
      <p:sp>
        <p:nvSpPr>
          <p:cNvPr id="148" name="Google Shape;148;p23"/>
          <p:cNvSpPr txBox="1"/>
          <p:nvPr/>
        </p:nvSpPr>
        <p:spPr>
          <a:xfrm>
            <a:off x="539493" y="195263"/>
            <a:ext cx="815433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3000"/>
              <a:buFont typeface="Garamond"/>
              <a:buNone/>
            </a:pPr>
            <a:r>
              <a:rPr b="1" i="0" lang="en" sz="3000" u="none">
                <a:solidFill>
                  <a:srgbClr val="023747"/>
                </a:solidFill>
                <a:latin typeface="Garamond"/>
                <a:ea typeface="Garamond"/>
                <a:cs typeface="Garamond"/>
                <a:sym typeface="Garamond"/>
              </a:rPr>
              <a:t>H</a:t>
            </a:r>
            <a:r>
              <a:rPr b="1" lang="en" sz="3000">
                <a:solidFill>
                  <a:srgbClr val="023747"/>
                </a:solidFill>
                <a:latin typeface="Garamond"/>
                <a:ea typeface="Garamond"/>
                <a:cs typeface="Garamond"/>
                <a:sym typeface="Garamond"/>
              </a:rPr>
              <a:t>istory of </a:t>
            </a:r>
            <a:r>
              <a:rPr b="1" i="0" lang="en" sz="3000" u="none">
                <a:solidFill>
                  <a:srgbClr val="023747"/>
                </a:solidFill>
                <a:latin typeface="Garamond"/>
                <a:ea typeface="Garamond"/>
                <a:cs typeface="Garamond"/>
                <a:sym typeface="Garamond"/>
              </a:rPr>
              <a:t>Data Science &amp; </a:t>
            </a:r>
            <a:r>
              <a:rPr b="1" lang="en" sz="3000">
                <a:solidFill>
                  <a:srgbClr val="023747"/>
                </a:solidFill>
                <a:latin typeface="Garamond"/>
                <a:ea typeface="Garamond"/>
                <a:cs typeface="Garamond"/>
                <a:sym typeface="Garamond"/>
              </a:rPr>
              <a:t>Data Visualization</a:t>
            </a:r>
            <a:endParaRPr sz="1100"/>
          </a:p>
        </p:txBody>
      </p:sp>
      <p:sp>
        <p:nvSpPr>
          <p:cNvPr id="149" name="Google Shape;149;p23"/>
          <p:cNvSpPr txBox="1"/>
          <p:nvPr/>
        </p:nvSpPr>
        <p:spPr>
          <a:xfrm>
            <a:off x="2073175" y="954875"/>
            <a:ext cx="5195100" cy="3502200"/>
          </a:xfrm>
          <a:prstGeom prst="rect">
            <a:avLst/>
          </a:prstGeom>
          <a:noFill/>
          <a:ln>
            <a:noFill/>
          </a:ln>
        </p:spPr>
        <p:txBody>
          <a:bodyPr anchorCtr="0" anchor="t" bIns="35100" lIns="67500" spcFirstLastPara="1" rIns="67500" wrap="square" tIns="35100">
            <a:noAutofit/>
          </a:bodyPr>
          <a:lstStyle/>
          <a:p>
            <a:pPr indent="-76200" lvl="0" marL="0" marR="0" rtl="0" algn="l">
              <a:lnSpc>
                <a:spcPct val="100000"/>
              </a:lnSpc>
              <a:spcBef>
                <a:spcPts val="0"/>
              </a:spcBef>
              <a:spcAft>
                <a:spcPts val="0"/>
              </a:spcAft>
              <a:buClr>
                <a:srgbClr val="023747"/>
              </a:buClr>
              <a:buSzPts val="1200"/>
              <a:buFont typeface="Twentieth Century"/>
              <a:buChar char="•"/>
            </a:pPr>
            <a:r>
              <a:rPr b="1" i="0" lang="en" sz="1200" u="none">
                <a:solidFill>
                  <a:srgbClr val="023747"/>
                </a:solidFill>
                <a:latin typeface="Garamond"/>
                <a:ea typeface="Garamond"/>
                <a:cs typeface="Garamond"/>
                <a:sym typeface="Garamond"/>
              </a:rPr>
              <a:t> John Tukey, Bell Labs (+John von Neumann, 50's), DJ Patil (1st US Chief Data Scientist + Jeff Hammerbacher “coined term Data Science”, 2012)</a:t>
            </a:r>
            <a:endParaRPr b="1" sz="700">
              <a:solidFill>
                <a:srgbClr val="023747"/>
              </a:solidFill>
              <a:latin typeface="Garamond"/>
              <a:ea typeface="Garamond"/>
              <a:cs typeface="Garamond"/>
              <a:sym typeface="Garamond"/>
            </a:endParaRPr>
          </a:p>
          <a:p>
            <a:pPr indent="-76200" lvl="0" marL="0" marR="0" rtl="0" algn="l">
              <a:lnSpc>
                <a:spcPct val="100000"/>
              </a:lnSpc>
              <a:spcBef>
                <a:spcPts val="400"/>
              </a:spcBef>
              <a:spcAft>
                <a:spcPts val="0"/>
              </a:spcAft>
              <a:buClr>
                <a:srgbClr val="023747"/>
              </a:buClr>
              <a:buSzPts val="1200"/>
              <a:buFont typeface="Twentieth Century"/>
              <a:buChar char="•"/>
            </a:pPr>
            <a:r>
              <a:rPr b="1" i="0" lang="en" sz="1200" u="none">
                <a:solidFill>
                  <a:srgbClr val="023747"/>
                </a:solidFill>
                <a:latin typeface="Garamond"/>
                <a:ea typeface="Garamond"/>
                <a:cs typeface="Garamond"/>
                <a:sym typeface="Garamond"/>
              </a:rPr>
              <a:t> collection of scientific results and methods for transformation of data from raw form to meaningful information, knowledge and wisdom, which should support better decisions</a:t>
            </a:r>
            <a:endParaRPr b="1" i="0" sz="12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None/>
            </a:pPr>
            <a:r>
              <a:rPr b="1" lang="en" sz="1200">
                <a:solidFill>
                  <a:srgbClr val="023747"/>
                </a:solidFill>
                <a:latin typeface="Garamond"/>
                <a:ea typeface="Garamond"/>
                <a:cs typeface="Garamond"/>
                <a:sym typeface="Garamond"/>
              </a:rPr>
              <a:t>John W. Tukey (1977), Exploratory Data Analysis</a:t>
            </a:r>
            <a:endParaRPr b="1" sz="1200">
              <a:solidFill>
                <a:srgbClr val="023747"/>
              </a:solidFill>
              <a:latin typeface="Garamond"/>
              <a:ea typeface="Garamond"/>
              <a:cs typeface="Garamond"/>
              <a:sym typeface="Garamond"/>
            </a:endParaRPr>
          </a:p>
          <a:p>
            <a:pPr indent="0" lvl="0" marL="0" rtl="0" algn="l">
              <a:spcBef>
                <a:spcPts val="500"/>
              </a:spcBef>
              <a:spcAft>
                <a:spcPts val="0"/>
              </a:spcAft>
              <a:buNone/>
            </a:pPr>
            <a:r>
              <a:rPr b="1" lang="en" sz="1200">
                <a:solidFill>
                  <a:srgbClr val="023747"/>
                </a:solidFill>
                <a:latin typeface="Garamond"/>
                <a:ea typeface="Garamond"/>
                <a:cs typeface="Garamond"/>
                <a:sym typeface="Garamond"/>
              </a:rPr>
              <a:t>“The greatest value of a picture is when it forces us to notice what we never expected to see.”</a:t>
            </a:r>
            <a:endParaRPr b="1" sz="1200">
              <a:solidFill>
                <a:srgbClr val="023747"/>
              </a:solidFill>
              <a:latin typeface="Garamond"/>
              <a:ea typeface="Garamond"/>
              <a:cs typeface="Garamond"/>
              <a:sym typeface="Garamond"/>
            </a:endParaRPr>
          </a:p>
          <a:p>
            <a:pPr indent="0" lvl="0" marL="0" rtl="0" algn="l">
              <a:spcBef>
                <a:spcPts val="500"/>
              </a:spcBef>
              <a:spcAft>
                <a:spcPts val="0"/>
              </a:spcAft>
              <a:buNone/>
            </a:pPr>
            <a:r>
              <a:rPr b="1" lang="en" sz="1200">
                <a:solidFill>
                  <a:srgbClr val="023747"/>
                </a:solidFill>
                <a:latin typeface="Garamond"/>
                <a:ea typeface="Garamond"/>
                <a:cs typeface="Garamond"/>
                <a:sym typeface="Garamond"/>
              </a:rPr>
              <a:t>Leland Wilkinson (1999, 2005), The Grammar of Graphics (gg, ggplot2)</a:t>
            </a:r>
            <a:endParaRPr b="1" sz="1200">
              <a:solidFill>
                <a:srgbClr val="023747"/>
              </a:solidFill>
              <a:latin typeface="Garamond"/>
              <a:ea typeface="Garamond"/>
              <a:cs typeface="Garamond"/>
              <a:sym typeface="Garamond"/>
            </a:endParaRPr>
          </a:p>
          <a:p>
            <a:pPr indent="0" lvl="0" marL="0" rtl="0" algn="l">
              <a:spcBef>
                <a:spcPts val="500"/>
              </a:spcBef>
              <a:spcAft>
                <a:spcPts val="0"/>
              </a:spcAft>
              <a:buNone/>
            </a:pPr>
            <a:r>
              <a:rPr b="1" lang="en" sz="1200">
                <a:solidFill>
                  <a:srgbClr val="023747"/>
                </a:solidFill>
                <a:latin typeface="Garamond"/>
                <a:ea typeface="Garamond"/>
                <a:cs typeface="Garamond"/>
                <a:sym typeface="Garamond"/>
              </a:rPr>
              <a:t>“This book is not about good taste, practice, or graphic design, however. This book focuses on rules for constructing graphs mathematically and then representing them as graphics aesthetically.”</a:t>
            </a:r>
            <a:endParaRPr b="1" sz="400">
              <a:solidFill>
                <a:srgbClr val="023747"/>
              </a:solidFill>
              <a:latin typeface="Garamond"/>
              <a:ea typeface="Garamond"/>
              <a:cs typeface="Garamond"/>
              <a:sym typeface="Garamond"/>
            </a:endParaRPr>
          </a:p>
          <a:p>
            <a:pPr indent="-76200" lvl="0" marL="0" marR="0" rtl="0" algn="l">
              <a:lnSpc>
                <a:spcPct val="100000"/>
              </a:lnSpc>
              <a:spcBef>
                <a:spcPts val="400"/>
              </a:spcBef>
              <a:spcAft>
                <a:spcPts val="0"/>
              </a:spcAft>
              <a:buClr>
                <a:srgbClr val="023747"/>
              </a:buClr>
              <a:buSzPts val="1200"/>
              <a:buFont typeface="Twentieth Century"/>
              <a:buChar char="•"/>
            </a:pPr>
            <a:r>
              <a:rPr b="1" i="0" lang="en" sz="1200" u="none">
                <a:solidFill>
                  <a:srgbClr val="023747"/>
                </a:solidFill>
                <a:latin typeface="Garamond"/>
                <a:ea typeface="Garamond"/>
                <a:cs typeface="Garamond"/>
                <a:sym typeface="Garamond"/>
              </a:rPr>
              <a:t> </a:t>
            </a:r>
            <a:r>
              <a:rPr b="1" i="0" lang="en" sz="1200" u="sng">
                <a:solidFill>
                  <a:srgbClr val="023747"/>
                </a:solidFill>
                <a:latin typeface="Garamond"/>
                <a:ea typeface="Garamond"/>
                <a:cs typeface="Garamond"/>
                <a:sym typeface="Garamond"/>
              </a:rPr>
              <a:t>More on History of Data Science:</a:t>
            </a:r>
            <a:r>
              <a:rPr b="1" i="0" lang="en" sz="1200" u="none">
                <a:solidFill>
                  <a:srgbClr val="023747"/>
                </a:solidFill>
                <a:latin typeface="Garamond"/>
                <a:ea typeface="Garamond"/>
                <a:cs typeface="Garamond"/>
                <a:sym typeface="Garamond"/>
              </a:rPr>
              <a:t> Donoho, David (2015, Stanford), </a:t>
            </a:r>
            <a:r>
              <a:rPr b="1" i="0" lang="en" sz="1200" u="sng">
                <a:solidFill>
                  <a:srgbClr val="023747"/>
                </a:solidFill>
                <a:latin typeface="Garamond"/>
                <a:ea typeface="Garamond"/>
                <a:cs typeface="Garamond"/>
                <a:sym typeface="Garamond"/>
                <a:hlinkClick r:id="rId3">
                  <a:extLst>
                    <a:ext uri="{A12FA001-AC4F-418D-AE19-62706E023703}">
                      <ahyp:hlinkClr val="tx"/>
                    </a:ext>
                  </a:extLst>
                </a:hlinkClick>
              </a:rPr>
              <a:t>https://courses.csail.mit.edu/18.337/2015/docs/50YearsDataScience.pdf</a:t>
            </a:r>
            <a:endParaRPr b="1" i="0" sz="12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None/>
            </a:pPr>
            <a:r>
              <a:rPr b="1" lang="en" sz="1200">
                <a:solidFill>
                  <a:srgbClr val="023747"/>
                </a:solidFill>
                <a:latin typeface="Garamond"/>
                <a:ea typeface="Garamond"/>
                <a:cs typeface="Garamond"/>
                <a:sym typeface="Garamond"/>
              </a:rPr>
              <a:t>Radovan Kavický - Data Science with Python: Past, present and future</a:t>
            </a:r>
            <a:endParaRPr b="1" sz="1200">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None/>
            </a:pPr>
            <a:r>
              <a:rPr b="1" lang="en" sz="1200" u="sng">
                <a:solidFill>
                  <a:srgbClr val="023747"/>
                </a:solidFill>
                <a:latin typeface="Garamond"/>
                <a:ea typeface="Garamond"/>
                <a:cs typeface="Garamond"/>
                <a:sym typeface="Garamond"/>
                <a:hlinkClick r:id="rId4">
                  <a:extLst>
                    <a:ext uri="{A12FA001-AC4F-418D-AE19-62706E023703}">
                      <ahyp:hlinkClr val="tx"/>
                    </a:ext>
                  </a:extLst>
                </a:hlinkClick>
              </a:rPr>
              <a:t>https://www.youtube.com/watch?v=8mBI3iioT8A</a:t>
            </a:r>
            <a:endParaRPr b="1" sz="1200">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None/>
            </a:pPr>
            <a:r>
              <a:t/>
            </a:r>
            <a:endParaRPr b="1" sz="1200">
              <a:solidFill>
                <a:srgbClr val="023747"/>
              </a:solidFill>
              <a:latin typeface="Garamond"/>
              <a:ea typeface="Garamond"/>
              <a:cs typeface="Garamond"/>
              <a:sym typeface="Garamond"/>
            </a:endParaRPr>
          </a:p>
        </p:txBody>
      </p:sp>
      <p:sp>
        <p:nvSpPr>
          <p:cNvPr id="150" name="Google Shape;150;p23"/>
          <p:cNvSpPr/>
          <p:nvPr/>
        </p:nvSpPr>
        <p:spPr>
          <a:xfrm>
            <a:off x="3420366" y="2571750"/>
            <a:ext cx="1223090" cy="378619"/>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000000"/>
              </a:solidFill>
              <a:latin typeface="Twentieth Century"/>
              <a:ea typeface="Twentieth Century"/>
              <a:cs typeface="Twentieth Century"/>
              <a:sym typeface="Twentieth Century"/>
            </a:endParaRPr>
          </a:p>
        </p:txBody>
      </p:sp>
      <p:pic>
        <p:nvPicPr>
          <p:cNvPr id="151" name="Google Shape;151;p23"/>
          <p:cNvPicPr preferRelativeResize="0"/>
          <p:nvPr/>
        </p:nvPicPr>
        <p:blipFill rotWithShape="1">
          <a:blip r:embed="rId5">
            <a:alphaModFix/>
          </a:blip>
          <a:srcRect b="0" l="0" r="0" t="0"/>
          <a:stretch/>
        </p:blipFill>
        <p:spPr>
          <a:xfrm>
            <a:off x="316476" y="920275"/>
            <a:ext cx="1646175" cy="1912100"/>
          </a:xfrm>
          <a:prstGeom prst="rect">
            <a:avLst/>
          </a:prstGeom>
          <a:noFill/>
          <a:ln>
            <a:noFill/>
          </a:ln>
        </p:spPr>
      </p:pic>
      <p:sp>
        <p:nvSpPr>
          <p:cNvPr id="152" name="Google Shape;152;p2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900"/>
              <a:buFont typeface="Garamond"/>
              <a:buNone/>
            </a:pPr>
            <a:r>
              <a:rPr b="1" lang="en" sz="1700">
                <a:solidFill>
                  <a:srgbClr val="FFFFFF"/>
                </a:solidFill>
                <a:latin typeface="Garamond"/>
                <a:ea typeface="Garamond"/>
                <a:cs typeface="Garamond"/>
                <a:sym typeface="Garamond"/>
              </a:rPr>
              <a:t>Python Data Visualization @ Deepnote (w/ PyViz overview)</a:t>
            </a:r>
            <a:endParaRPr b="1" sz="1900">
              <a:solidFill>
                <a:srgbClr val="FFFFFF"/>
              </a:solidFill>
              <a:latin typeface="Garamond"/>
              <a:ea typeface="Garamond"/>
              <a:cs typeface="Garamond"/>
              <a:sym typeface="Garamond"/>
            </a:endParaRPr>
          </a:p>
        </p:txBody>
      </p:sp>
      <p:pic>
        <p:nvPicPr>
          <p:cNvPr id="153" name="Google Shape;153;p23"/>
          <p:cNvPicPr preferRelativeResize="0"/>
          <p:nvPr/>
        </p:nvPicPr>
        <p:blipFill>
          <a:blip r:embed="rId6">
            <a:alphaModFix/>
          </a:blip>
          <a:stretch>
            <a:fillRect/>
          </a:stretch>
        </p:blipFill>
        <p:spPr>
          <a:xfrm>
            <a:off x="7400298" y="885675"/>
            <a:ext cx="1554227" cy="1912100"/>
          </a:xfrm>
          <a:prstGeom prst="rect">
            <a:avLst/>
          </a:prstGeom>
          <a:noFill/>
          <a:ln>
            <a:noFill/>
          </a:ln>
        </p:spPr>
      </p:pic>
      <p:pic>
        <p:nvPicPr>
          <p:cNvPr id="154" name="Google Shape;154;p23"/>
          <p:cNvPicPr preferRelativeResize="0"/>
          <p:nvPr/>
        </p:nvPicPr>
        <p:blipFill rotWithShape="1">
          <a:blip r:embed="rId7">
            <a:alphaModFix/>
          </a:blip>
          <a:srcRect b="0" l="0" r="0" t="0"/>
          <a:stretch/>
        </p:blipFill>
        <p:spPr>
          <a:xfrm>
            <a:off x="561475" y="2866975"/>
            <a:ext cx="1257275" cy="1522300"/>
          </a:xfrm>
          <a:prstGeom prst="rect">
            <a:avLst/>
          </a:prstGeom>
          <a:noFill/>
          <a:ln>
            <a:noFill/>
          </a:ln>
        </p:spPr>
      </p:pic>
      <p:pic>
        <p:nvPicPr>
          <p:cNvPr id="155" name="Google Shape;155;p23"/>
          <p:cNvPicPr preferRelativeResize="0"/>
          <p:nvPr/>
        </p:nvPicPr>
        <p:blipFill rotWithShape="1">
          <a:blip r:embed="rId8">
            <a:alphaModFix/>
          </a:blip>
          <a:srcRect b="0" l="0" r="0" t="0"/>
          <a:stretch/>
        </p:blipFill>
        <p:spPr>
          <a:xfrm>
            <a:off x="7544200" y="2832375"/>
            <a:ext cx="1299760" cy="1624701"/>
          </a:xfrm>
          <a:prstGeom prst="rect">
            <a:avLst/>
          </a:prstGeom>
          <a:noFill/>
          <a:ln>
            <a:noFill/>
          </a:ln>
        </p:spPr>
      </p:pic>
      <p:sp>
        <p:nvSpPr>
          <p:cNvPr id="156" name="Google Shape;156;p23"/>
          <p:cNvSpPr txBox="1"/>
          <p:nvPr/>
        </p:nvSpPr>
        <p:spPr>
          <a:xfrm>
            <a:off x="0" y="4643000"/>
            <a:ext cx="2380200" cy="4449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400"/>
              <a:buFont typeface="Garamond"/>
              <a:buNone/>
            </a:pP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/1</a:t>
            </a:r>
            <a:r>
              <a:rPr b="1" lang="en" sz="1300">
                <a:solidFill>
                  <a:srgbClr val="FFFFFF"/>
                </a:solidFill>
                <a:latin typeface="Garamond"/>
                <a:ea typeface="Garamond"/>
                <a:cs typeface="Garamond"/>
                <a:sym typeface="Garamond"/>
              </a:rPr>
              <a:t>6</a:t>
            </a:r>
            <a:r>
              <a:rPr b="1" i="0" lang="en" sz="1300" u="none">
                <a:solidFill>
                  <a:srgbClr val="FFFFFF"/>
                </a:solidFill>
                <a:latin typeface="Garamond"/>
                <a:ea typeface="Garamond"/>
                <a:cs typeface="Garamond"/>
                <a:sym typeface="Garamond"/>
              </a:rPr>
              <a:t>  #</a:t>
            </a:r>
            <a:r>
              <a:rPr b="1" lang="en" sz="1300">
                <a:solidFill>
                  <a:srgbClr val="FFFFFF"/>
                </a:solidFill>
                <a:latin typeface="Garamond"/>
                <a:ea typeface="Garamond"/>
                <a:cs typeface="Garamond"/>
                <a:sym typeface="Garamond"/>
              </a:rPr>
              <a:t>PythonDay</a:t>
            </a:r>
            <a:r>
              <a:rPr b="1" i="0" lang="en" sz="1300" u="none">
                <a:solidFill>
                  <a:srgbClr val="FFFFFF"/>
                </a:solidFill>
                <a:latin typeface="Garamond"/>
                <a:ea typeface="Garamond"/>
                <a:cs typeface="Garamond"/>
                <a:sym typeface="Garamond"/>
              </a:rPr>
              <a:t> @ sli.do</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